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rimo" panose="020B0604020202020204" charset="0"/>
      <p:regular r:id="rId25"/>
    </p:embeddedFont>
    <p:embeddedFont>
      <p:font typeface="Inter" panose="020B0604020202020204" charset="0"/>
      <p:regular r:id="rId26"/>
    </p:embeddedFont>
    <p:embeddedFont>
      <p:font typeface="Inter Bold" panose="020B0604020202020204" charset="0"/>
      <p:regular r:id="rId27"/>
    </p:embeddedFont>
    <p:embeddedFont>
      <p:font typeface="Inter Semi-Bold" panose="020B0604020202020204" charset="0"/>
      <p:regular r:id="rId28"/>
    </p:embeddedFont>
    <p:embeddedFont>
      <p:font typeface="Inter Ultra-Bold" panose="020B0604020202020204" charset="0"/>
      <p:regular r:id="rId29"/>
    </p:embeddedFont>
    <p:embeddedFont>
      <p:font typeface="Paytone One"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4116705" y="9850755"/>
            <a:ext cx="188595" cy="184785"/>
            <a:chOff x="0" y="0"/>
            <a:chExt cx="251460" cy="246380"/>
          </a:xfrm>
        </p:grpSpPr>
        <p:sp>
          <p:nvSpPr>
            <p:cNvPr id="3" name="Freeform 3"/>
            <p:cNvSpPr/>
            <p:nvPr/>
          </p:nvSpPr>
          <p:spPr>
            <a:xfrm>
              <a:off x="49530" y="49530"/>
              <a:ext cx="149860" cy="151130"/>
            </a:xfrm>
            <a:custGeom>
              <a:avLst/>
              <a:gdLst/>
              <a:ahLst/>
              <a:cxnLst/>
              <a:rect l="l" t="t" r="r" b="b"/>
              <a:pathLst>
                <a:path w="149860" h="151130">
                  <a:moveTo>
                    <a:pt x="149860" y="53340"/>
                  </a:moveTo>
                  <a:cubicBezTo>
                    <a:pt x="130810" y="134620"/>
                    <a:pt x="121920" y="140970"/>
                    <a:pt x="109220" y="144780"/>
                  </a:cubicBezTo>
                  <a:cubicBezTo>
                    <a:pt x="91440" y="151130"/>
                    <a:pt x="54610" y="148590"/>
                    <a:pt x="38100" y="140970"/>
                  </a:cubicBezTo>
                  <a:cubicBezTo>
                    <a:pt x="25400" y="135890"/>
                    <a:pt x="17780" y="125730"/>
                    <a:pt x="12700" y="115570"/>
                  </a:cubicBezTo>
                  <a:cubicBezTo>
                    <a:pt x="6350" y="105410"/>
                    <a:pt x="0" y="93980"/>
                    <a:pt x="1270" y="80010"/>
                  </a:cubicBezTo>
                  <a:cubicBezTo>
                    <a:pt x="2540" y="62230"/>
                    <a:pt x="17780" y="29210"/>
                    <a:pt x="30480" y="16510"/>
                  </a:cubicBezTo>
                  <a:cubicBezTo>
                    <a:pt x="39370" y="6350"/>
                    <a:pt x="50800" y="1270"/>
                    <a:pt x="63500" y="1270"/>
                  </a:cubicBezTo>
                  <a:cubicBezTo>
                    <a:pt x="82550" y="0"/>
                    <a:pt x="130810" y="21590"/>
                    <a:pt x="130810" y="21590"/>
                  </a:cubicBezTo>
                </a:path>
              </a:pathLst>
            </a:custGeom>
            <a:solidFill>
              <a:srgbClr val="A5D9E9"/>
            </a:solidFill>
            <a:ln cap="sq">
              <a:noFill/>
              <a:prstDash val="solid"/>
              <a:miter/>
            </a:ln>
          </p:spPr>
          <p:txBody>
            <a:bodyPr/>
            <a:lstStyle/>
            <a:p>
              <a:endParaRPr lang="en-US"/>
            </a:p>
          </p:txBody>
        </p:sp>
      </p:grpSp>
      <p:sp>
        <p:nvSpPr>
          <p:cNvPr id="4" name="Freeform 4"/>
          <p:cNvSpPr/>
          <p:nvPr/>
        </p:nvSpPr>
        <p:spPr>
          <a:xfrm>
            <a:off x="615757" y="410675"/>
            <a:ext cx="7379085" cy="1870119"/>
          </a:xfrm>
          <a:custGeom>
            <a:avLst/>
            <a:gdLst/>
            <a:ahLst/>
            <a:cxnLst/>
            <a:rect l="l" t="t" r="r" b="b"/>
            <a:pathLst>
              <a:path w="7379085" h="1870119">
                <a:moveTo>
                  <a:pt x="0" y="0"/>
                </a:moveTo>
                <a:lnTo>
                  <a:pt x="7379086" y="0"/>
                </a:lnTo>
                <a:lnTo>
                  <a:pt x="7379086" y="1870119"/>
                </a:lnTo>
                <a:lnTo>
                  <a:pt x="0" y="1870119"/>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2744852" y="2377495"/>
            <a:ext cx="12798296" cy="3466154"/>
          </a:xfrm>
          <a:prstGeom prst="rect">
            <a:avLst/>
          </a:prstGeom>
        </p:spPr>
        <p:txBody>
          <a:bodyPr lIns="0" tIns="0" rIns="0" bIns="0" rtlCol="0" anchor="t">
            <a:spAutoFit/>
          </a:bodyPr>
          <a:lstStyle/>
          <a:p>
            <a:pPr algn="ctr">
              <a:lnSpc>
                <a:spcPts val="9187"/>
              </a:lnSpc>
            </a:pPr>
            <a:r>
              <a:rPr lang="en-US" sz="6562" b="1">
                <a:solidFill>
                  <a:srgbClr val="0A0147"/>
                </a:solidFill>
                <a:latin typeface="Inter Ultra-Bold"/>
                <a:ea typeface="Inter Ultra-Bold"/>
                <a:cs typeface="Inter Ultra-Bold"/>
                <a:sym typeface="Inter Ultra-Bold"/>
              </a:rPr>
              <a:t>CHẨN ĐOÁN UNG THƯ VÚ BẰNG HỌC MÁY </a:t>
            </a:r>
          </a:p>
          <a:p>
            <a:pPr marL="0" lvl="0" indent="0" algn="ctr">
              <a:lnSpc>
                <a:spcPts val="9187"/>
              </a:lnSpc>
            </a:pPr>
            <a:r>
              <a:rPr lang="en-US" sz="6562" b="1">
                <a:solidFill>
                  <a:srgbClr val="0A0147"/>
                </a:solidFill>
                <a:latin typeface="Inter Ultra-Bold"/>
                <a:ea typeface="Inter Ultra-Bold"/>
                <a:cs typeface="Inter Ultra-Bold"/>
                <a:sym typeface="Inter Ultra-Bold"/>
              </a:rPr>
              <a:t>THÔNG QUA DỮ LIỆU TẾ BÀO</a:t>
            </a:r>
          </a:p>
        </p:txBody>
      </p:sp>
      <p:sp>
        <p:nvSpPr>
          <p:cNvPr id="6" name="TextBox 6"/>
          <p:cNvSpPr txBox="1"/>
          <p:nvPr/>
        </p:nvSpPr>
        <p:spPr>
          <a:xfrm>
            <a:off x="6392027" y="6129399"/>
            <a:ext cx="5503947" cy="430987"/>
          </a:xfrm>
          <a:prstGeom prst="rect">
            <a:avLst/>
          </a:prstGeom>
        </p:spPr>
        <p:txBody>
          <a:bodyPr lIns="0" tIns="0" rIns="0" bIns="0" rtlCol="0" anchor="t">
            <a:spAutoFit/>
          </a:bodyPr>
          <a:lstStyle/>
          <a:p>
            <a:pPr marL="0" lvl="0" indent="0" algn="l">
              <a:lnSpc>
                <a:spcPts val="3440"/>
              </a:lnSpc>
              <a:spcBef>
                <a:spcPct val="0"/>
              </a:spcBef>
            </a:pPr>
            <a:r>
              <a:rPr lang="en-US" sz="2820" b="1">
                <a:solidFill>
                  <a:srgbClr val="0A0147"/>
                </a:solidFill>
                <a:latin typeface="Inter Semi-Bold"/>
                <a:ea typeface="Inter Semi-Bold"/>
                <a:cs typeface="Inter Semi-Bold"/>
                <a:sym typeface="Inter Semi-Bold"/>
              </a:rPr>
              <a:t>BÁO CÁO KHOA HỌC NHÓM 3</a:t>
            </a:r>
          </a:p>
        </p:txBody>
      </p:sp>
      <p:sp>
        <p:nvSpPr>
          <p:cNvPr id="7" name="TextBox 7"/>
          <p:cNvSpPr txBox="1"/>
          <p:nvPr/>
        </p:nvSpPr>
        <p:spPr>
          <a:xfrm>
            <a:off x="5787355" y="6836611"/>
            <a:ext cx="6713289" cy="515505"/>
          </a:xfrm>
          <a:prstGeom prst="rect">
            <a:avLst/>
          </a:prstGeom>
        </p:spPr>
        <p:txBody>
          <a:bodyPr lIns="0" tIns="0" rIns="0" bIns="0" rtlCol="0" anchor="t">
            <a:spAutoFit/>
          </a:bodyPr>
          <a:lstStyle/>
          <a:p>
            <a:pPr marL="0" lvl="0" indent="0" algn="ctr">
              <a:lnSpc>
                <a:spcPts val="4020"/>
              </a:lnSpc>
              <a:spcBef>
                <a:spcPct val="0"/>
              </a:spcBef>
            </a:pPr>
            <a:r>
              <a:rPr lang="en-US" sz="3295">
                <a:solidFill>
                  <a:srgbClr val="0A0147"/>
                </a:solidFill>
                <a:latin typeface="Inter"/>
                <a:ea typeface="Inter"/>
                <a:cs typeface="Inter"/>
                <a:sym typeface="Inter"/>
              </a:rPr>
              <a:t>23020356 - Bùi Hải Đăng</a:t>
            </a:r>
          </a:p>
        </p:txBody>
      </p:sp>
      <p:sp>
        <p:nvSpPr>
          <p:cNvPr id="8" name="TextBox 8"/>
          <p:cNvSpPr txBox="1"/>
          <p:nvPr/>
        </p:nvSpPr>
        <p:spPr>
          <a:xfrm>
            <a:off x="5787355" y="7329095"/>
            <a:ext cx="6713289" cy="515505"/>
          </a:xfrm>
          <a:prstGeom prst="rect">
            <a:avLst/>
          </a:prstGeom>
        </p:spPr>
        <p:txBody>
          <a:bodyPr lIns="0" tIns="0" rIns="0" bIns="0" rtlCol="0" anchor="t">
            <a:spAutoFit/>
          </a:bodyPr>
          <a:lstStyle/>
          <a:p>
            <a:pPr marL="0" lvl="0" indent="0" algn="ctr">
              <a:lnSpc>
                <a:spcPts val="4020"/>
              </a:lnSpc>
              <a:spcBef>
                <a:spcPct val="0"/>
              </a:spcBef>
            </a:pPr>
            <a:r>
              <a:rPr lang="en-US" sz="3295">
                <a:solidFill>
                  <a:srgbClr val="0A0147"/>
                </a:solidFill>
                <a:latin typeface="Inter"/>
                <a:ea typeface="Inter"/>
                <a:cs typeface="Inter"/>
                <a:sym typeface="Inter"/>
              </a:rPr>
              <a:t>23020351 - Vũ Nguyên Đan</a:t>
            </a:r>
          </a:p>
        </p:txBody>
      </p:sp>
      <p:sp>
        <p:nvSpPr>
          <p:cNvPr id="9" name="TextBox 9"/>
          <p:cNvSpPr txBox="1"/>
          <p:nvPr/>
        </p:nvSpPr>
        <p:spPr>
          <a:xfrm>
            <a:off x="5787355" y="7821579"/>
            <a:ext cx="6713289" cy="515505"/>
          </a:xfrm>
          <a:prstGeom prst="rect">
            <a:avLst/>
          </a:prstGeom>
        </p:spPr>
        <p:txBody>
          <a:bodyPr lIns="0" tIns="0" rIns="0" bIns="0" rtlCol="0" anchor="t">
            <a:spAutoFit/>
          </a:bodyPr>
          <a:lstStyle/>
          <a:p>
            <a:pPr marL="0" lvl="0" indent="0" algn="ctr">
              <a:lnSpc>
                <a:spcPts val="4020"/>
              </a:lnSpc>
              <a:spcBef>
                <a:spcPct val="0"/>
              </a:spcBef>
            </a:pPr>
            <a:r>
              <a:rPr lang="en-US" sz="3295">
                <a:solidFill>
                  <a:srgbClr val="0A0147"/>
                </a:solidFill>
                <a:latin typeface="Inter"/>
                <a:ea typeface="Inter"/>
                <a:cs typeface="Inter"/>
                <a:sym typeface="Inter"/>
              </a:rPr>
              <a:t>23020364 - Phan Tuấn Hiệp</a:t>
            </a:r>
          </a:p>
        </p:txBody>
      </p:sp>
      <p:sp>
        <p:nvSpPr>
          <p:cNvPr id="10" name="TextBox 10"/>
          <p:cNvSpPr txBox="1"/>
          <p:nvPr/>
        </p:nvSpPr>
        <p:spPr>
          <a:xfrm>
            <a:off x="16432056" y="9512160"/>
            <a:ext cx="136758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17879" y="2254146"/>
            <a:ext cx="8338848" cy="6584449"/>
          </a:xfrm>
          <a:custGeom>
            <a:avLst/>
            <a:gdLst/>
            <a:ahLst/>
            <a:cxnLst/>
            <a:rect l="l" t="t" r="r" b="b"/>
            <a:pathLst>
              <a:path w="8338848" h="6584449">
                <a:moveTo>
                  <a:pt x="0" y="0"/>
                </a:moveTo>
                <a:lnTo>
                  <a:pt x="8338848" y="0"/>
                </a:lnTo>
                <a:lnTo>
                  <a:pt x="8338848" y="6584449"/>
                </a:lnTo>
                <a:lnTo>
                  <a:pt x="0" y="6584449"/>
                </a:lnTo>
                <a:lnTo>
                  <a:pt x="0" y="0"/>
                </a:lnTo>
                <a:close/>
              </a:path>
            </a:pathLst>
          </a:custGeom>
          <a:blipFill>
            <a:blip r:embed="rId2"/>
            <a:stretch>
              <a:fillRect l="-24045" r="-16329"/>
            </a:stretch>
          </a:blipFill>
        </p:spPr>
        <p:txBody>
          <a:bodyPr/>
          <a:lstStyle/>
          <a:p>
            <a:endParaRPr lang="en-US"/>
          </a:p>
        </p:txBody>
      </p:sp>
      <p:sp>
        <p:nvSpPr>
          <p:cNvPr id="3" name="TextBox 3"/>
          <p:cNvSpPr txBox="1"/>
          <p:nvPr/>
        </p:nvSpPr>
        <p:spPr>
          <a:xfrm>
            <a:off x="16998355" y="9567851"/>
            <a:ext cx="962949"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10/23</a:t>
            </a:r>
          </a:p>
        </p:txBody>
      </p:sp>
      <p:sp>
        <p:nvSpPr>
          <p:cNvPr id="4" name="TextBox 4"/>
          <p:cNvSpPr txBox="1"/>
          <p:nvPr/>
        </p:nvSpPr>
        <p:spPr>
          <a:xfrm>
            <a:off x="9144000" y="2388388"/>
            <a:ext cx="8787351" cy="6296914"/>
          </a:xfrm>
          <a:prstGeom prst="rect">
            <a:avLst/>
          </a:prstGeom>
        </p:spPr>
        <p:txBody>
          <a:bodyPr lIns="0" tIns="0" rIns="0" bIns="0" rtlCol="0" anchor="t">
            <a:spAutoFit/>
          </a:bodyPr>
          <a:lstStyle/>
          <a:p>
            <a:pPr algn="just">
              <a:lnSpc>
                <a:spcPts val="4147"/>
              </a:lnSpc>
            </a:pPr>
            <a:r>
              <a:rPr lang="en-US" sz="3399">
                <a:solidFill>
                  <a:srgbClr val="0A0147"/>
                </a:solidFill>
                <a:latin typeface="Inter"/>
                <a:ea typeface="Inter"/>
                <a:cs typeface="Inter"/>
                <a:sym typeface="Inter"/>
              </a:rPr>
              <a:t>Nguyên lý hoạt động chính của </a:t>
            </a:r>
            <a:r>
              <a:rPr lang="en-US" sz="3399" b="1">
                <a:solidFill>
                  <a:srgbClr val="0A0147"/>
                </a:solidFill>
                <a:latin typeface="Inter Bold"/>
                <a:ea typeface="Inter Bold"/>
                <a:cs typeface="Inter Bold"/>
                <a:sym typeface="Inter Bold"/>
              </a:rPr>
              <a:t>LDA</a:t>
            </a:r>
            <a:r>
              <a:rPr lang="en-US" sz="3399">
                <a:solidFill>
                  <a:srgbClr val="0A0147"/>
                </a:solidFill>
                <a:latin typeface="Inter"/>
                <a:ea typeface="Inter"/>
                <a:cs typeface="Inter"/>
                <a:sym typeface="Inter"/>
              </a:rPr>
              <a:t> là tìm các "đường phân biệt" (discriminant axes) hoặc các thành phần tuyến tính (linear components). Các thành phần này được xác định dựa trên việc:</a:t>
            </a:r>
          </a:p>
          <a:p>
            <a:pPr marL="734059" lvl="1" indent="-367030" algn="just">
              <a:lnSpc>
                <a:spcPts val="4147"/>
              </a:lnSpc>
              <a:buFont typeface="Arial"/>
              <a:buChar char="•"/>
            </a:pPr>
            <a:r>
              <a:rPr lang="en-US" sz="3399">
                <a:solidFill>
                  <a:srgbClr val="0A0147"/>
                </a:solidFill>
                <a:latin typeface="Inter"/>
                <a:ea typeface="Inter"/>
                <a:cs typeface="Inter"/>
                <a:sym typeface="Inter"/>
              </a:rPr>
              <a:t>Tối đa hóa khoảng cách giữa các trung tâm (means) của các lớp khác nhau sau khi chiếu dữ liệu lên không gian con mới.</a:t>
            </a:r>
          </a:p>
          <a:p>
            <a:pPr marL="734059" lvl="1" indent="-367030" algn="just">
              <a:lnSpc>
                <a:spcPts val="4147"/>
              </a:lnSpc>
              <a:spcBef>
                <a:spcPct val="0"/>
              </a:spcBef>
              <a:buFont typeface="Arial"/>
              <a:buChar char="•"/>
            </a:pPr>
            <a:r>
              <a:rPr lang="en-US" sz="3399">
                <a:solidFill>
                  <a:srgbClr val="0A0147"/>
                </a:solidFill>
                <a:latin typeface="Inter"/>
                <a:ea typeface="Inter"/>
                <a:cs typeface="Inter"/>
                <a:sym typeface="Inter"/>
              </a:rPr>
              <a:t>Tối thiểu hóa phương sai (variance) của dữ liệu trong nội bộ mỗi lớp sau khi chiếu dữ liệu lên không gian con mới.</a:t>
            </a:r>
          </a:p>
        </p:txBody>
      </p:sp>
      <p:sp>
        <p:nvSpPr>
          <p:cNvPr id="5" name="TextBox 5"/>
          <p:cNvSpPr txBox="1"/>
          <p:nvPr/>
        </p:nvSpPr>
        <p:spPr>
          <a:xfrm>
            <a:off x="2435344" y="347643"/>
            <a:ext cx="13417312"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LINEAR DISCRIMINANT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2435344" y="173095"/>
            <a:ext cx="13417312"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LINEAR DISCRIMINANT ANALYSIS</a:t>
            </a:r>
          </a:p>
        </p:txBody>
      </p:sp>
      <p:sp>
        <p:nvSpPr>
          <p:cNvPr id="3" name="TextBox 3"/>
          <p:cNvSpPr txBox="1"/>
          <p:nvPr/>
        </p:nvSpPr>
        <p:spPr>
          <a:xfrm>
            <a:off x="137038" y="1291408"/>
            <a:ext cx="6269197" cy="459106"/>
          </a:xfrm>
          <a:prstGeom prst="rect">
            <a:avLst/>
          </a:prstGeom>
        </p:spPr>
        <p:txBody>
          <a:bodyPr wrap="square" lIns="0" tIns="0" rIns="0" bIns="0" rtlCol="0" anchor="t">
            <a:spAutoFit/>
          </a:bodyPr>
          <a:lstStyle/>
          <a:p>
            <a:pPr algn="ctr">
              <a:lnSpc>
                <a:spcPts val="3660"/>
              </a:lnSpc>
              <a:spcBef>
                <a:spcPct val="0"/>
              </a:spcBef>
            </a:pPr>
            <a:r>
              <a:rPr lang="en-US" sz="3000" b="1" dirty="0">
                <a:solidFill>
                  <a:srgbClr val="0A0147"/>
                </a:solidFill>
                <a:latin typeface="Inter Bold"/>
                <a:ea typeface="Inter Bold"/>
                <a:cs typeface="Inter Bold"/>
                <a:sym typeface="Inter Bold"/>
              </a:rPr>
              <a:t>1. </a:t>
            </a:r>
            <a:r>
              <a:rPr lang="en-US" sz="3000" b="1" dirty="0" err="1">
                <a:solidFill>
                  <a:srgbClr val="0A0147"/>
                </a:solidFill>
                <a:latin typeface="Inter Bold"/>
                <a:ea typeface="Inter Bold"/>
                <a:cs typeface="Inter Bold"/>
                <a:sym typeface="Inter Bold"/>
              </a:rPr>
              <a:t>Tính</a:t>
            </a:r>
            <a:r>
              <a:rPr lang="en-US" sz="3000" b="1" dirty="0">
                <a:solidFill>
                  <a:srgbClr val="0A0147"/>
                </a:solidFill>
                <a:latin typeface="Inter Bold"/>
                <a:ea typeface="Inter Bold"/>
                <a:cs typeface="Inter Bold"/>
                <a:sym typeface="Inter Bold"/>
              </a:rPr>
              <a:t> vector </a:t>
            </a:r>
            <a:r>
              <a:rPr lang="en-US" sz="3000" b="1" dirty="0" err="1">
                <a:solidFill>
                  <a:srgbClr val="0A0147"/>
                </a:solidFill>
                <a:latin typeface="Inter Bold"/>
                <a:ea typeface="Inter Bold"/>
                <a:cs typeface="Inter Bold"/>
                <a:sym typeface="Inter Bold"/>
              </a:rPr>
              <a:t>trung</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bình</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toàn</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bộ</a:t>
            </a:r>
            <a:r>
              <a:rPr lang="en-US" sz="3000" b="1" dirty="0">
                <a:solidFill>
                  <a:srgbClr val="0A0147"/>
                </a:solidFill>
                <a:latin typeface="Inter Bold"/>
                <a:ea typeface="Inter Bold"/>
                <a:cs typeface="Inter Bold"/>
                <a:sym typeface="Inter Bold"/>
              </a:rPr>
              <a:t>:</a:t>
            </a:r>
          </a:p>
        </p:txBody>
      </p:sp>
      <p:pic>
        <p:nvPicPr>
          <p:cNvPr id="4" name="Picture 4"/>
          <p:cNvPicPr>
            <a:picLocks noChangeAspect="1"/>
          </p:cNvPicPr>
          <p:nvPr/>
        </p:nvPicPr>
        <p:blipFill>
          <a:blip r:embed="rId2"/>
          <a:stretch>
            <a:fillRect/>
          </a:stretch>
        </p:blipFill>
        <p:spPr>
          <a:xfrm>
            <a:off x="1034405" y="1452260"/>
            <a:ext cx="3616552" cy="2076897"/>
          </a:xfrm>
          <a:prstGeom prst="rect">
            <a:avLst/>
          </a:prstGeom>
        </p:spPr>
      </p:pic>
      <p:sp>
        <p:nvSpPr>
          <p:cNvPr id="5" name="TextBox 5"/>
          <p:cNvSpPr txBox="1"/>
          <p:nvPr/>
        </p:nvSpPr>
        <p:spPr>
          <a:xfrm>
            <a:off x="171316" y="3402528"/>
            <a:ext cx="6269196" cy="457813"/>
          </a:xfrm>
          <a:prstGeom prst="rect">
            <a:avLst/>
          </a:prstGeom>
        </p:spPr>
        <p:txBody>
          <a:bodyPr wrap="square" lIns="0" tIns="0" rIns="0" bIns="0" rtlCol="0" anchor="t">
            <a:spAutoFit/>
          </a:bodyPr>
          <a:lstStyle/>
          <a:p>
            <a:pPr algn="ctr">
              <a:lnSpc>
                <a:spcPts val="3660"/>
              </a:lnSpc>
              <a:spcBef>
                <a:spcPct val="0"/>
              </a:spcBef>
            </a:pPr>
            <a:r>
              <a:rPr lang="en-US" sz="3000" b="1" dirty="0">
                <a:solidFill>
                  <a:srgbClr val="0A0147"/>
                </a:solidFill>
                <a:latin typeface="Inter Bold"/>
                <a:ea typeface="Inter Bold"/>
                <a:cs typeface="Inter Bold"/>
                <a:sym typeface="Inter Bold"/>
              </a:rPr>
              <a:t>2. </a:t>
            </a:r>
            <a:r>
              <a:rPr lang="en-US" sz="3000" b="1" dirty="0" err="1">
                <a:solidFill>
                  <a:srgbClr val="0A0147"/>
                </a:solidFill>
                <a:latin typeface="Inter Bold"/>
                <a:ea typeface="Inter Bold"/>
                <a:cs typeface="Inter Bold"/>
                <a:sym typeface="Inter Bold"/>
              </a:rPr>
              <a:t>Với</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mỗi</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lớp</a:t>
            </a:r>
            <a:r>
              <a:rPr lang="en-US" sz="3000" b="1" dirty="0">
                <a:solidFill>
                  <a:srgbClr val="0A0147"/>
                </a:solidFill>
                <a:latin typeface="Inter Bold"/>
                <a:ea typeface="Inter Bold"/>
                <a:cs typeface="Inter Bold"/>
                <a:sym typeface="Inter Bold"/>
              </a:rPr>
              <a:t> c = 1, 2, . . . , C, </a:t>
            </a:r>
            <a:r>
              <a:rPr lang="en-US" sz="3000" b="1" dirty="0" err="1">
                <a:solidFill>
                  <a:srgbClr val="0A0147"/>
                </a:solidFill>
                <a:latin typeface="Inter Bold"/>
                <a:ea typeface="Inter Bold"/>
                <a:cs typeface="Inter Bold"/>
                <a:sym typeface="Inter Bold"/>
              </a:rPr>
              <a:t>tính</a:t>
            </a:r>
            <a:r>
              <a:rPr lang="en-US" sz="3000" b="1" dirty="0">
                <a:solidFill>
                  <a:srgbClr val="0A0147"/>
                </a:solidFill>
                <a:latin typeface="Inter Bold"/>
                <a:ea typeface="Inter Bold"/>
                <a:cs typeface="Inter Bold"/>
                <a:sym typeface="Inter Bold"/>
              </a:rPr>
              <a:t>:</a:t>
            </a:r>
          </a:p>
        </p:txBody>
      </p:sp>
      <p:sp>
        <p:nvSpPr>
          <p:cNvPr id="6" name="TextBox 6"/>
          <p:cNvSpPr txBox="1"/>
          <p:nvPr/>
        </p:nvSpPr>
        <p:spPr>
          <a:xfrm>
            <a:off x="402607" y="4033540"/>
            <a:ext cx="3137654" cy="430987"/>
          </a:xfrm>
          <a:prstGeom prst="rect">
            <a:avLst/>
          </a:prstGeom>
        </p:spPr>
        <p:txBody>
          <a:bodyPr lIns="0" tIns="0" rIns="0" bIns="0" rtlCol="0" anchor="t">
            <a:spAutoFit/>
          </a:bodyPr>
          <a:lstStyle/>
          <a:p>
            <a:pPr marL="608843" lvl="1" indent="-304421" algn="ctr">
              <a:lnSpc>
                <a:spcPts val="3440"/>
              </a:lnSpc>
              <a:buFont typeface="Arial"/>
              <a:buChar char="•"/>
            </a:pPr>
            <a:r>
              <a:rPr lang="en-US" sz="2820">
                <a:solidFill>
                  <a:srgbClr val="0A0147"/>
                </a:solidFill>
                <a:latin typeface="Inter"/>
                <a:ea typeface="Inter"/>
                <a:cs typeface="Inter"/>
                <a:sym typeface="Inter"/>
              </a:rPr>
              <a:t>Trung bình lớp:</a:t>
            </a:r>
          </a:p>
        </p:txBody>
      </p:sp>
      <p:pic>
        <p:nvPicPr>
          <p:cNvPr id="7" name="Picture 7"/>
          <p:cNvPicPr>
            <a:picLocks noChangeAspect="1"/>
          </p:cNvPicPr>
          <p:nvPr/>
        </p:nvPicPr>
        <p:blipFill>
          <a:blip r:embed="rId3"/>
          <a:stretch>
            <a:fillRect/>
          </a:stretch>
        </p:blipFill>
        <p:spPr>
          <a:xfrm>
            <a:off x="1004374" y="4314265"/>
            <a:ext cx="3976921" cy="2001207"/>
          </a:xfrm>
          <a:prstGeom prst="rect">
            <a:avLst/>
          </a:prstGeom>
        </p:spPr>
      </p:pic>
      <p:sp>
        <p:nvSpPr>
          <p:cNvPr id="8" name="TextBox 8"/>
          <p:cNvSpPr txBox="1"/>
          <p:nvPr/>
        </p:nvSpPr>
        <p:spPr>
          <a:xfrm>
            <a:off x="402607" y="5974537"/>
            <a:ext cx="5041441" cy="430987"/>
          </a:xfrm>
          <a:prstGeom prst="rect">
            <a:avLst/>
          </a:prstGeom>
        </p:spPr>
        <p:txBody>
          <a:bodyPr lIns="0" tIns="0" rIns="0" bIns="0" rtlCol="0" anchor="t">
            <a:spAutoFit/>
          </a:bodyPr>
          <a:lstStyle/>
          <a:p>
            <a:pPr marL="608843" lvl="1" indent="-304421" algn="ctr">
              <a:lnSpc>
                <a:spcPts val="3440"/>
              </a:lnSpc>
              <a:buFont typeface="Arial"/>
              <a:buChar char="•"/>
            </a:pPr>
            <a:r>
              <a:rPr lang="en-US" sz="2820">
                <a:solidFill>
                  <a:srgbClr val="0A0147"/>
                </a:solidFill>
                <a:latin typeface="Inter"/>
                <a:ea typeface="Inter"/>
                <a:cs typeface="Inter"/>
                <a:sym typeface="Inter"/>
              </a:rPr>
              <a:t>Ma trận scatter trong lớp:</a:t>
            </a:r>
          </a:p>
        </p:txBody>
      </p:sp>
      <p:pic>
        <p:nvPicPr>
          <p:cNvPr id="9" name="Picture 9"/>
          <p:cNvPicPr>
            <a:picLocks noChangeAspect="1"/>
          </p:cNvPicPr>
          <p:nvPr/>
        </p:nvPicPr>
        <p:blipFill>
          <a:blip r:embed="rId4"/>
          <a:stretch>
            <a:fillRect/>
          </a:stretch>
        </p:blipFill>
        <p:spPr>
          <a:xfrm>
            <a:off x="627944" y="5717087"/>
            <a:ext cx="8494084" cy="2923689"/>
          </a:xfrm>
          <a:prstGeom prst="rect">
            <a:avLst/>
          </a:prstGeom>
        </p:spPr>
      </p:pic>
      <p:sp>
        <p:nvSpPr>
          <p:cNvPr id="10" name="TextBox 10"/>
          <p:cNvSpPr txBox="1"/>
          <p:nvPr/>
        </p:nvSpPr>
        <p:spPr>
          <a:xfrm>
            <a:off x="402607" y="7923409"/>
            <a:ext cx="5597486" cy="430987"/>
          </a:xfrm>
          <a:prstGeom prst="rect">
            <a:avLst/>
          </a:prstGeom>
        </p:spPr>
        <p:txBody>
          <a:bodyPr lIns="0" tIns="0" rIns="0" bIns="0" rtlCol="0" anchor="t">
            <a:spAutoFit/>
          </a:bodyPr>
          <a:lstStyle/>
          <a:p>
            <a:pPr marL="608843" lvl="1" indent="-304421" algn="ctr">
              <a:lnSpc>
                <a:spcPts val="3440"/>
              </a:lnSpc>
              <a:buFont typeface="Arial"/>
              <a:buChar char="•"/>
            </a:pPr>
            <a:r>
              <a:rPr lang="en-US" sz="2820">
                <a:solidFill>
                  <a:srgbClr val="0A0147"/>
                </a:solidFill>
                <a:latin typeface="Inter"/>
                <a:ea typeface="Inter"/>
                <a:cs typeface="Inter"/>
                <a:sym typeface="Inter"/>
              </a:rPr>
              <a:t> Ma trận scatter giữa các lớp:</a:t>
            </a:r>
          </a:p>
        </p:txBody>
      </p:sp>
      <p:pic>
        <p:nvPicPr>
          <p:cNvPr id="11" name="Picture 11"/>
          <p:cNvPicPr>
            <a:picLocks noChangeAspect="1"/>
          </p:cNvPicPr>
          <p:nvPr/>
        </p:nvPicPr>
        <p:blipFill>
          <a:blip r:embed="rId5"/>
          <a:stretch>
            <a:fillRect/>
          </a:stretch>
        </p:blipFill>
        <p:spPr>
          <a:xfrm>
            <a:off x="627944" y="7737629"/>
            <a:ext cx="8494084" cy="3041343"/>
          </a:xfrm>
          <a:prstGeom prst="rect">
            <a:avLst/>
          </a:prstGeom>
        </p:spPr>
      </p:pic>
      <p:sp>
        <p:nvSpPr>
          <p:cNvPr id="12" name="TextBox 12"/>
          <p:cNvSpPr txBox="1"/>
          <p:nvPr/>
        </p:nvSpPr>
        <p:spPr>
          <a:xfrm>
            <a:off x="8971028" y="1424215"/>
            <a:ext cx="4505563" cy="459105"/>
          </a:xfrm>
          <a:prstGeom prst="rect">
            <a:avLst/>
          </a:prstGeom>
        </p:spPr>
        <p:txBody>
          <a:bodyPr lIns="0" tIns="0" rIns="0" bIns="0" rtlCol="0" anchor="t">
            <a:spAutoFit/>
          </a:bodyPr>
          <a:lstStyle/>
          <a:p>
            <a:pPr algn="ctr">
              <a:lnSpc>
                <a:spcPts val="3660"/>
              </a:lnSpc>
              <a:spcBef>
                <a:spcPct val="0"/>
              </a:spcBef>
            </a:pPr>
            <a:r>
              <a:rPr lang="en-US" sz="3000" b="1">
                <a:solidFill>
                  <a:srgbClr val="0A0147"/>
                </a:solidFill>
                <a:latin typeface="Inter Bold"/>
                <a:ea typeface="Inter Bold"/>
                <a:cs typeface="Inter Bold"/>
                <a:sym typeface="Inter Bold"/>
              </a:rPr>
              <a:t>3. Giải bài toán trị riêng: </a:t>
            </a:r>
          </a:p>
        </p:txBody>
      </p:sp>
      <p:pic>
        <p:nvPicPr>
          <p:cNvPr id="13" name="Picture 13"/>
          <p:cNvPicPr>
            <a:picLocks noChangeAspect="1"/>
          </p:cNvPicPr>
          <p:nvPr/>
        </p:nvPicPr>
        <p:blipFill>
          <a:blip r:embed="rId6"/>
          <a:stretch>
            <a:fillRect/>
          </a:stretch>
        </p:blipFill>
        <p:spPr>
          <a:xfrm>
            <a:off x="9675015" y="1649087"/>
            <a:ext cx="5172889" cy="1683241"/>
          </a:xfrm>
          <a:prstGeom prst="rect">
            <a:avLst/>
          </a:prstGeom>
        </p:spPr>
      </p:pic>
      <p:sp>
        <p:nvSpPr>
          <p:cNvPr id="14" name="TextBox 14"/>
          <p:cNvSpPr txBox="1"/>
          <p:nvPr/>
        </p:nvSpPr>
        <p:spPr>
          <a:xfrm>
            <a:off x="9020856" y="3173928"/>
            <a:ext cx="9095828" cy="916305"/>
          </a:xfrm>
          <a:prstGeom prst="rect">
            <a:avLst/>
          </a:prstGeom>
        </p:spPr>
        <p:txBody>
          <a:bodyPr lIns="0" tIns="0" rIns="0" bIns="0" rtlCol="0" anchor="t">
            <a:spAutoFit/>
          </a:bodyPr>
          <a:lstStyle/>
          <a:p>
            <a:pPr algn="l">
              <a:lnSpc>
                <a:spcPts val="3660"/>
              </a:lnSpc>
              <a:spcBef>
                <a:spcPct val="0"/>
              </a:spcBef>
            </a:pPr>
            <a:r>
              <a:rPr lang="en-US" sz="3000">
                <a:solidFill>
                  <a:srgbClr val="0A0147"/>
                </a:solidFill>
                <a:latin typeface="Inter"/>
                <a:ea typeface="Inter"/>
                <a:cs typeface="Inter"/>
                <a:sym typeface="Inter"/>
              </a:rPr>
              <a:t>Lấy k vector riêng ứng với k trị riêng lớn nhất để tạo ma trận chiếu W sao cho:</a:t>
            </a:r>
          </a:p>
        </p:txBody>
      </p:sp>
      <p:pic>
        <p:nvPicPr>
          <p:cNvPr id="15" name="Picture 15"/>
          <p:cNvPicPr>
            <a:picLocks noChangeAspect="1"/>
          </p:cNvPicPr>
          <p:nvPr/>
        </p:nvPicPr>
        <p:blipFill>
          <a:blip r:embed="rId7"/>
          <a:stretch>
            <a:fillRect/>
          </a:stretch>
        </p:blipFill>
        <p:spPr>
          <a:xfrm>
            <a:off x="9786449" y="3807240"/>
            <a:ext cx="3835678" cy="1314575"/>
          </a:xfrm>
          <a:prstGeom prst="rect">
            <a:avLst/>
          </a:prstGeom>
        </p:spPr>
      </p:pic>
      <p:sp>
        <p:nvSpPr>
          <p:cNvPr id="16" name="TextBox 16"/>
          <p:cNvSpPr txBox="1"/>
          <p:nvPr/>
        </p:nvSpPr>
        <p:spPr>
          <a:xfrm>
            <a:off x="8917450" y="5214771"/>
            <a:ext cx="8366176" cy="446341"/>
          </a:xfrm>
          <a:prstGeom prst="rect">
            <a:avLst/>
          </a:prstGeom>
        </p:spPr>
        <p:txBody>
          <a:bodyPr wrap="square" lIns="0" tIns="0" rIns="0" bIns="0" rtlCol="0" anchor="t">
            <a:spAutoFit/>
          </a:bodyPr>
          <a:lstStyle/>
          <a:p>
            <a:pPr algn="ctr">
              <a:lnSpc>
                <a:spcPts val="3660"/>
              </a:lnSpc>
              <a:spcBef>
                <a:spcPct val="0"/>
              </a:spcBef>
            </a:pPr>
            <a:r>
              <a:rPr lang="en-US" sz="3000" b="1" dirty="0">
                <a:solidFill>
                  <a:srgbClr val="0A0147"/>
                </a:solidFill>
                <a:latin typeface="Inter Bold"/>
                <a:ea typeface="Inter Bold"/>
                <a:cs typeface="Inter Bold"/>
                <a:sym typeface="Inter Bold"/>
              </a:rPr>
              <a:t>4. </a:t>
            </a:r>
            <a:r>
              <a:rPr lang="en-US" sz="3000" b="1" dirty="0" err="1">
                <a:solidFill>
                  <a:srgbClr val="0A0147"/>
                </a:solidFill>
                <a:latin typeface="Inter Bold"/>
                <a:ea typeface="Inter Bold"/>
                <a:cs typeface="Inter Bold"/>
                <a:sym typeface="Inter Bold"/>
              </a:rPr>
              <a:t>Chiếu</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dữ</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liệu</a:t>
            </a:r>
            <a:r>
              <a:rPr lang="en-US" sz="3000" b="1" dirty="0">
                <a:solidFill>
                  <a:srgbClr val="0A0147"/>
                </a:solidFill>
                <a:latin typeface="Inter Bold"/>
                <a:ea typeface="Inter Bold"/>
                <a:cs typeface="Inter Bold"/>
                <a:sym typeface="Inter Bold"/>
              </a:rPr>
              <a:t> ban </a:t>
            </a:r>
            <a:r>
              <a:rPr lang="en-US" sz="3000" b="1" dirty="0" err="1">
                <a:solidFill>
                  <a:srgbClr val="0A0147"/>
                </a:solidFill>
                <a:latin typeface="Inter Bold"/>
                <a:ea typeface="Inter Bold"/>
                <a:cs typeface="Inter Bold"/>
                <a:sym typeface="Inter Bold"/>
              </a:rPr>
              <a:t>đầu</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vào</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không</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gian</a:t>
            </a:r>
            <a:r>
              <a:rPr lang="en-US" sz="3000" b="1" dirty="0">
                <a:solidFill>
                  <a:srgbClr val="0A0147"/>
                </a:solidFill>
                <a:latin typeface="Inter Bold"/>
                <a:ea typeface="Inter Bold"/>
                <a:cs typeface="Inter Bold"/>
                <a:sym typeface="Inter Bold"/>
              </a:rPr>
              <a:t> </a:t>
            </a:r>
            <a:r>
              <a:rPr lang="en-US" sz="3000" b="1" dirty="0" err="1">
                <a:solidFill>
                  <a:srgbClr val="0A0147"/>
                </a:solidFill>
                <a:latin typeface="Inter Bold"/>
                <a:ea typeface="Inter Bold"/>
                <a:cs typeface="Inter Bold"/>
                <a:sym typeface="Inter Bold"/>
              </a:rPr>
              <a:t>mới</a:t>
            </a:r>
            <a:r>
              <a:rPr lang="en-US" sz="3000" b="1" dirty="0">
                <a:solidFill>
                  <a:srgbClr val="0A0147"/>
                </a:solidFill>
                <a:latin typeface="Inter Bold"/>
                <a:ea typeface="Inter Bold"/>
                <a:cs typeface="Inter Bold"/>
                <a:sym typeface="Inter Bold"/>
              </a:rPr>
              <a:t>:</a:t>
            </a:r>
          </a:p>
        </p:txBody>
      </p:sp>
      <p:pic>
        <p:nvPicPr>
          <p:cNvPr id="17" name="Picture 17"/>
          <p:cNvPicPr>
            <a:picLocks noChangeAspect="1"/>
          </p:cNvPicPr>
          <p:nvPr/>
        </p:nvPicPr>
        <p:blipFill>
          <a:blip r:embed="rId8"/>
          <a:stretch>
            <a:fillRect/>
          </a:stretch>
        </p:blipFill>
        <p:spPr>
          <a:xfrm>
            <a:off x="9745932" y="5513742"/>
            <a:ext cx="4321890" cy="1395610"/>
          </a:xfrm>
          <a:prstGeom prst="rect">
            <a:avLst/>
          </a:prstGeom>
        </p:spPr>
      </p:pic>
      <p:sp>
        <p:nvSpPr>
          <p:cNvPr id="18" name="TextBox 18"/>
          <p:cNvSpPr txBox="1"/>
          <p:nvPr/>
        </p:nvSpPr>
        <p:spPr>
          <a:xfrm>
            <a:off x="8971028" y="7406445"/>
            <a:ext cx="8420569" cy="916305"/>
          </a:xfrm>
          <a:prstGeom prst="rect">
            <a:avLst/>
          </a:prstGeom>
        </p:spPr>
        <p:txBody>
          <a:bodyPr lIns="0" tIns="0" rIns="0" bIns="0" rtlCol="0" anchor="t">
            <a:spAutoFit/>
          </a:bodyPr>
          <a:lstStyle/>
          <a:p>
            <a:pPr algn="ctr">
              <a:lnSpc>
                <a:spcPts val="3660"/>
              </a:lnSpc>
              <a:spcBef>
                <a:spcPct val="0"/>
              </a:spcBef>
            </a:pPr>
            <a:r>
              <a:rPr lang="en-US" sz="3000" b="1">
                <a:solidFill>
                  <a:srgbClr val="0A0147"/>
                </a:solidFill>
                <a:latin typeface="Inter Bold"/>
                <a:ea typeface="Inter Bold"/>
                <a:cs typeface="Inter Bold"/>
                <a:sym typeface="Inter Bold"/>
              </a:rPr>
              <a:t>Lưu ý:</a:t>
            </a:r>
            <a:r>
              <a:rPr lang="en-US" sz="3000">
                <a:solidFill>
                  <a:srgbClr val="0A0147"/>
                </a:solidFill>
                <a:latin typeface="Inter"/>
                <a:ea typeface="Inter"/>
                <a:cs typeface="Inter"/>
                <a:sym typeface="Inter"/>
              </a:rPr>
              <a:t> Với C lớp, số chiều tối đa sau khi giảm bằng LDA là C − 1.</a:t>
            </a:r>
          </a:p>
        </p:txBody>
      </p:sp>
      <p:sp>
        <p:nvSpPr>
          <p:cNvPr id="19" name="TextBox 19"/>
          <p:cNvSpPr txBox="1"/>
          <p:nvPr/>
        </p:nvSpPr>
        <p:spPr>
          <a:xfrm>
            <a:off x="16998355" y="9567851"/>
            <a:ext cx="962949"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11/23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8365473" y="1698604"/>
            <a:ext cx="9595832" cy="7208869"/>
          </a:xfrm>
          <a:custGeom>
            <a:avLst/>
            <a:gdLst/>
            <a:ahLst/>
            <a:cxnLst/>
            <a:rect l="l" t="t" r="r" b="b"/>
            <a:pathLst>
              <a:path w="9595832" h="7208869">
                <a:moveTo>
                  <a:pt x="0" y="0"/>
                </a:moveTo>
                <a:lnTo>
                  <a:pt x="9595831" y="0"/>
                </a:lnTo>
                <a:lnTo>
                  <a:pt x="9595831" y="7208868"/>
                </a:lnTo>
                <a:lnTo>
                  <a:pt x="0" y="720886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5706642"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12/23</a:t>
            </a:r>
          </a:p>
        </p:txBody>
      </p:sp>
      <p:sp>
        <p:nvSpPr>
          <p:cNvPr id="4" name="TextBox 4"/>
          <p:cNvSpPr txBox="1"/>
          <p:nvPr/>
        </p:nvSpPr>
        <p:spPr>
          <a:xfrm>
            <a:off x="3473411" y="167563"/>
            <a:ext cx="11341179"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SUPPORT VECTOR MACHINE</a:t>
            </a:r>
          </a:p>
        </p:txBody>
      </p:sp>
      <p:sp>
        <p:nvSpPr>
          <p:cNvPr id="5" name="TextBox 5"/>
          <p:cNvSpPr txBox="1"/>
          <p:nvPr/>
        </p:nvSpPr>
        <p:spPr>
          <a:xfrm>
            <a:off x="358952" y="2622370"/>
            <a:ext cx="8006520" cy="3879652"/>
          </a:xfrm>
          <a:prstGeom prst="rect">
            <a:avLst/>
          </a:prstGeom>
        </p:spPr>
        <p:txBody>
          <a:bodyPr lIns="0" tIns="0" rIns="0" bIns="0" rtlCol="0" anchor="t">
            <a:spAutoFit/>
          </a:bodyPr>
          <a:lstStyle/>
          <a:p>
            <a:pPr algn="l">
              <a:lnSpc>
                <a:spcPts val="5099"/>
              </a:lnSpc>
            </a:pPr>
            <a:r>
              <a:rPr lang="en-US" sz="3399" dirty="0" err="1">
                <a:solidFill>
                  <a:srgbClr val="0A0147"/>
                </a:solidFill>
                <a:latin typeface="Inter"/>
                <a:ea typeface="Inter"/>
                <a:cs typeface="Inter"/>
                <a:sym typeface="Inter"/>
              </a:rPr>
              <a:t>Mục</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tiêu</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của</a:t>
            </a:r>
            <a:r>
              <a:rPr lang="en-US" sz="3399" dirty="0">
                <a:solidFill>
                  <a:srgbClr val="0A0147"/>
                </a:solidFill>
                <a:latin typeface="Inter"/>
                <a:ea typeface="Inter"/>
                <a:cs typeface="Inter"/>
                <a:sym typeface="Inter"/>
              </a:rPr>
              <a:t> SVM </a:t>
            </a:r>
            <a:r>
              <a:rPr lang="en-US" sz="3399" dirty="0" err="1">
                <a:solidFill>
                  <a:srgbClr val="0A0147"/>
                </a:solidFill>
                <a:latin typeface="Inter"/>
                <a:ea typeface="Inter"/>
                <a:cs typeface="Inter"/>
                <a:sym typeface="Inter"/>
              </a:rPr>
              <a:t>là</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tìm</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ra</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một</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siêu</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phẳng</a:t>
            </a:r>
            <a:r>
              <a:rPr lang="en-US" sz="3399" dirty="0">
                <a:solidFill>
                  <a:srgbClr val="0A0147"/>
                </a:solidFill>
                <a:latin typeface="Inter"/>
                <a:ea typeface="Inter"/>
                <a:cs typeface="Inter"/>
                <a:sym typeface="Inter"/>
              </a:rPr>
              <a:t> (hyperplane) </a:t>
            </a:r>
            <a:r>
              <a:rPr lang="en-US" sz="3399" dirty="0" err="1">
                <a:solidFill>
                  <a:srgbClr val="0A0147"/>
                </a:solidFill>
                <a:latin typeface="Inter"/>
                <a:ea typeface="Inter"/>
                <a:cs typeface="Inter"/>
                <a:sym typeface="Inter"/>
              </a:rPr>
              <a:t>tốt</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nhất</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để</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phân</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tách</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các</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lớp</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dữ</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liệu</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trong</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không</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gian</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đặc</a:t>
            </a:r>
            <a:r>
              <a:rPr lang="en-US" sz="3399" dirty="0">
                <a:solidFill>
                  <a:srgbClr val="0A0147"/>
                </a:solidFill>
                <a:latin typeface="Inter"/>
                <a:ea typeface="Inter"/>
                <a:cs typeface="Inter"/>
                <a:sym typeface="Inter"/>
              </a:rPr>
              <a:t> </a:t>
            </a:r>
            <a:r>
              <a:rPr lang="en-US" sz="3399" dirty="0" err="1">
                <a:solidFill>
                  <a:srgbClr val="0A0147"/>
                </a:solidFill>
                <a:latin typeface="Inter"/>
                <a:ea typeface="Inter"/>
                <a:cs typeface="Inter"/>
                <a:sym typeface="Inter"/>
              </a:rPr>
              <a:t>trưng</a:t>
            </a:r>
            <a:r>
              <a:rPr lang="en-US" sz="3399" dirty="0">
                <a:solidFill>
                  <a:srgbClr val="0A0147"/>
                </a:solidFill>
                <a:latin typeface="Inter"/>
                <a:ea typeface="Inter"/>
                <a:cs typeface="Inter"/>
                <a:sym typeface="Inter"/>
              </a:rPr>
              <a:t>. </a:t>
            </a:r>
            <a:r>
              <a:rPr lang="en-US" sz="3600" b="0" i="0" dirty="0">
                <a:solidFill>
                  <a:srgbClr val="0A0147"/>
                </a:solidFill>
                <a:effectLst/>
              </a:rPr>
              <a:t>"</a:t>
            </a:r>
            <a:r>
              <a:rPr lang="en-US" sz="3600" b="0" i="0" dirty="0" err="1">
                <a:solidFill>
                  <a:srgbClr val="0A0147"/>
                </a:solidFill>
                <a:effectLst/>
              </a:rPr>
              <a:t>Tốt</a:t>
            </a:r>
            <a:r>
              <a:rPr lang="en-US" sz="3600" b="0" i="0" dirty="0">
                <a:solidFill>
                  <a:srgbClr val="0A0147"/>
                </a:solidFill>
                <a:effectLst/>
              </a:rPr>
              <a:t> </a:t>
            </a:r>
            <a:r>
              <a:rPr lang="en-US" sz="3600" b="0" i="0" dirty="0" err="1">
                <a:solidFill>
                  <a:srgbClr val="0A0147"/>
                </a:solidFill>
                <a:effectLst/>
              </a:rPr>
              <a:t>nhất</a:t>
            </a:r>
            <a:r>
              <a:rPr lang="en-US" sz="3600" b="0" i="0" dirty="0">
                <a:solidFill>
                  <a:srgbClr val="0A0147"/>
                </a:solidFill>
                <a:effectLst/>
              </a:rPr>
              <a:t>" ở </a:t>
            </a:r>
            <a:r>
              <a:rPr lang="en-US" sz="3600" b="0" i="0" dirty="0" err="1">
                <a:solidFill>
                  <a:srgbClr val="0A0147"/>
                </a:solidFill>
                <a:effectLst/>
              </a:rPr>
              <a:t>đây</a:t>
            </a:r>
            <a:r>
              <a:rPr lang="en-US" sz="3600" b="0" i="0" dirty="0">
                <a:solidFill>
                  <a:srgbClr val="0A0147"/>
                </a:solidFill>
                <a:effectLst/>
              </a:rPr>
              <a:t> </a:t>
            </a:r>
            <a:r>
              <a:rPr lang="en-US" sz="3600" b="0" i="0" dirty="0" err="1">
                <a:solidFill>
                  <a:srgbClr val="0A0147"/>
                </a:solidFill>
                <a:effectLst/>
              </a:rPr>
              <a:t>có</a:t>
            </a:r>
            <a:r>
              <a:rPr lang="en-US" sz="3600" b="0" i="0" dirty="0">
                <a:solidFill>
                  <a:srgbClr val="0A0147"/>
                </a:solidFill>
                <a:effectLst/>
              </a:rPr>
              <a:t> </a:t>
            </a:r>
            <a:r>
              <a:rPr lang="en-US" sz="3600" b="0" i="0" dirty="0" err="1">
                <a:solidFill>
                  <a:srgbClr val="0A0147"/>
                </a:solidFill>
                <a:effectLst/>
              </a:rPr>
              <a:t>nghĩa</a:t>
            </a:r>
            <a:r>
              <a:rPr lang="en-US" sz="3600" b="0" i="0" dirty="0">
                <a:solidFill>
                  <a:srgbClr val="0A0147"/>
                </a:solidFill>
                <a:effectLst/>
              </a:rPr>
              <a:t> </a:t>
            </a:r>
            <a:r>
              <a:rPr lang="en-US" sz="3600" b="0" i="0" dirty="0" err="1">
                <a:solidFill>
                  <a:srgbClr val="0A0147"/>
                </a:solidFill>
                <a:effectLst/>
              </a:rPr>
              <a:t>là</a:t>
            </a:r>
            <a:r>
              <a:rPr lang="en-US" sz="3600" b="0" i="0" dirty="0">
                <a:solidFill>
                  <a:srgbClr val="0A0147"/>
                </a:solidFill>
                <a:effectLst/>
              </a:rPr>
              <a:t> </a:t>
            </a:r>
            <a:r>
              <a:rPr lang="en-US" sz="3600" b="0" i="0" dirty="0" err="1">
                <a:solidFill>
                  <a:srgbClr val="0A0147"/>
                </a:solidFill>
                <a:effectLst/>
              </a:rPr>
              <a:t>Khoảng</a:t>
            </a:r>
            <a:r>
              <a:rPr lang="en-US" sz="3600" b="0" i="0" dirty="0">
                <a:solidFill>
                  <a:srgbClr val="0A0147"/>
                </a:solidFill>
                <a:effectLst/>
              </a:rPr>
              <a:t> </a:t>
            </a:r>
            <a:r>
              <a:rPr lang="en-US" sz="3600" b="0" i="0" dirty="0" err="1">
                <a:solidFill>
                  <a:srgbClr val="0A0147"/>
                </a:solidFill>
                <a:effectLst/>
              </a:rPr>
              <a:t>cách</a:t>
            </a:r>
            <a:r>
              <a:rPr lang="en-US" sz="3600" b="0" i="0" dirty="0">
                <a:solidFill>
                  <a:srgbClr val="0A0147"/>
                </a:solidFill>
                <a:effectLst/>
              </a:rPr>
              <a:t> (margin) </a:t>
            </a:r>
            <a:r>
              <a:rPr lang="en-US" sz="3600" b="0" i="0" dirty="0" err="1">
                <a:solidFill>
                  <a:srgbClr val="0A0147"/>
                </a:solidFill>
                <a:effectLst/>
              </a:rPr>
              <a:t>từ</a:t>
            </a:r>
            <a:r>
              <a:rPr lang="en-US" sz="3600" b="0" i="0" dirty="0">
                <a:solidFill>
                  <a:srgbClr val="0A0147"/>
                </a:solidFill>
                <a:effectLst/>
              </a:rPr>
              <a:t> </a:t>
            </a:r>
            <a:r>
              <a:rPr lang="en-US" sz="3600" b="0" i="0" dirty="0" err="1">
                <a:solidFill>
                  <a:srgbClr val="0A0147"/>
                </a:solidFill>
                <a:effectLst/>
              </a:rPr>
              <a:t>siêu</a:t>
            </a:r>
            <a:r>
              <a:rPr lang="en-US" sz="3600" b="0" i="0" dirty="0">
                <a:solidFill>
                  <a:srgbClr val="0A0147"/>
                </a:solidFill>
                <a:effectLst/>
              </a:rPr>
              <a:t> </a:t>
            </a:r>
            <a:r>
              <a:rPr lang="en-US" sz="3600" b="0" i="0" dirty="0" err="1">
                <a:solidFill>
                  <a:srgbClr val="0A0147"/>
                </a:solidFill>
                <a:effectLst/>
              </a:rPr>
              <a:t>phẳng</a:t>
            </a:r>
            <a:r>
              <a:rPr lang="en-US" sz="3600" b="0" i="0" dirty="0">
                <a:solidFill>
                  <a:srgbClr val="0A0147"/>
                </a:solidFill>
                <a:effectLst/>
              </a:rPr>
              <a:t> </a:t>
            </a:r>
            <a:r>
              <a:rPr lang="en-US" sz="3600" b="0" i="0" dirty="0" err="1">
                <a:solidFill>
                  <a:srgbClr val="0A0147"/>
                </a:solidFill>
                <a:effectLst/>
              </a:rPr>
              <a:t>tới</a:t>
            </a:r>
            <a:r>
              <a:rPr lang="en-US" sz="3600" b="0" i="0" dirty="0">
                <a:solidFill>
                  <a:srgbClr val="0A0147"/>
                </a:solidFill>
                <a:effectLst/>
              </a:rPr>
              <a:t> </a:t>
            </a:r>
            <a:r>
              <a:rPr lang="en-US" sz="3600" b="0" i="0" dirty="0" err="1">
                <a:solidFill>
                  <a:srgbClr val="0A0147"/>
                </a:solidFill>
                <a:effectLst/>
              </a:rPr>
              <a:t>các</a:t>
            </a:r>
            <a:r>
              <a:rPr lang="en-US" sz="3600" b="0" i="0" dirty="0">
                <a:solidFill>
                  <a:srgbClr val="0A0147"/>
                </a:solidFill>
                <a:effectLst/>
              </a:rPr>
              <a:t> </a:t>
            </a:r>
            <a:r>
              <a:rPr lang="en-US" sz="3600" b="0" i="0" dirty="0" err="1">
                <a:solidFill>
                  <a:srgbClr val="0A0147"/>
                </a:solidFill>
                <a:effectLst/>
              </a:rPr>
              <a:t>điểm</a:t>
            </a:r>
            <a:r>
              <a:rPr lang="en-US" sz="3600" b="0" i="0" dirty="0">
                <a:solidFill>
                  <a:srgbClr val="0A0147"/>
                </a:solidFill>
                <a:effectLst/>
              </a:rPr>
              <a:t> </a:t>
            </a:r>
            <a:r>
              <a:rPr lang="en-US" sz="3600" b="0" i="0" dirty="0" err="1">
                <a:solidFill>
                  <a:srgbClr val="0A0147"/>
                </a:solidFill>
                <a:effectLst/>
              </a:rPr>
              <a:t>gần</a:t>
            </a:r>
            <a:r>
              <a:rPr lang="en-US" sz="3600" b="0" i="0" dirty="0">
                <a:solidFill>
                  <a:srgbClr val="0A0147"/>
                </a:solidFill>
                <a:effectLst/>
              </a:rPr>
              <a:t> </a:t>
            </a:r>
            <a:r>
              <a:rPr lang="en-US" sz="3600" b="0" i="0" dirty="0" err="1">
                <a:solidFill>
                  <a:srgbClr val="0A0147"/>
                </a:solidFill>
                <a:effectLst/>
              </a:rPr>
              <a:t>nhất</a:t>
            </a:r>
            <a:r>
              <a:rPr lang="en-US" sz="3600" b="0" i="0" dirty="0">
                <a:solidFill>
                  <a:srgbClr val="0A0147"/>
                </a:solidFill>
                <a:effectLst/>
              </a:rPr>
              <a:t> </a:t>
            </a:r>
            <a:r>
              <a:rPr lang="en-US" sz="3600" b="0" i="0" dirty="0" err="1">
                <a:solidFill>
                  <a:srgbClr val="0A0147"/>
                </a:solidFill>
                <a:effectLst/>
              </a:rPr>
              <a:t>của</a:t>
            </a:r>
            <a:r>
              <a:rPr lang="en-US" sz="3600" b="0" i="0" dirty="0">
                <a:solidFill>
                  <a:srgbClr val="0A0147"/>
                </a:solidFill>
                <a:effectLst/>
              </a:rPr>
              <a:t> </a:t>
            </a:r>
            <a:r>
              <a:rPr lang="en-US" sz="3600" b="0" i="0" dirty="0" err="1">
                <a:solidFill>
                  <a:srgbClr val="0A0147"/>
                </a:solidFill>
                <a:effectLst/>
              </a:rPr>
              <a:t>mỗi</a:t>
            </a:r>
            <a:r>
              <a:rPr lang="en-US" sz="3600" b="0" i="0" dirty="0">
                <a:solidFill>
                  <a:srgbClr val="0A0147"/>
                </a:solidFill>
                <a:effectLst/>
              </a:rPr>
              <a:t> </a:t>
            </a:r>
            <a:r>
              <a:rPr lang="en-US" sz="3600" b="0" i="0" dirty="0" err="1">
                <a:solidFill>
                  <a:srgbClr val="0A0147"/>
                </a:solidFill>
                <a:effectLst/>
              </a:rPr>
              <a:t>lớp</a:t>
            </a:r>
            <a:r>
              <a:rPr lang="en-US" sz="3600" b="0" i="0" dirty="0">
                <a:solidFill>
                  <a:srgbClr val="0A0147"/>
                </a:solidFill>
                <a:effectLst/>
              </a:rPr>
              <a:t> </a:t>
            </a:r>
            <a:r>
              <a:rPr lang="en-US" sz="3600" b="0" i="0" dirty="0" err="1">
                <a:solidFill>
                  <a:srgbClr val="0A0147"/>
                </a:solidFill>
                <a:effectLst/>
              </a:rPr>
              <a:t>là</a:t>
            </a:r>
            <a:r>
              <a:rPr lang="en-US" sz="3600" b="0" i="0" dirty="0">
                <a:solidFill>
                  <a:srgbClr val="0A0147"/>
                </a:solidFill>
                <a:effectLst/>
              </a:rPr>
              <a:t> </a:t>
            </a:r>
            <a:r>
              <a:rPr lang="en-US" sz="3600" b="0" i="0" dirty="0" err="1">
                <a:solidFill>
                  <a:srgbClr val="0A0147"/>
                </a:solidFill>
                <a:effectLst/>
              </a:rPr>
              <a:t>lớn</a:t>
            </a:r>
            <a:r>
              <a:rPr lang="en-US" sz="3600" b="0" i="0" dirty="0">
                <a:solidFill>
                  <a:srgbClr val="0A0147"/>
                </a:solidFill>
                <a:effectLst/>
              </a:rPr>
              <a:t> </a:t>
            </a:r>
            <a:r>
              <a:rPr lang="en-US" sz="3600" b="0" i="0" dirty="0" err="1">
                <a:solidFill>
                  <a:srgbClr val="0A0147"/>
                </a:solidFill>
                <a:effectLst/>
              </a:rPr>
              <a:t>nhất</a:t>
            </a:r>
            <a:r>
              <a:rPr lang="en-US" sz="3600" b="0" i="0">
                <a:solidFill>
                  <a:srgbClr val="0A0147"/>
                </a:solidFill>
                <a:effectLst/>
              </a:rPr>
              <a:t>.</a:t>
            </a:r>
            <a:endParaRPr lang="en-US" sz="3399" dirty="0">
              <a:solidFill>
                <a:srgbClr val="0A0147"/>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3473411" y="376236"/>
            <a:ext cx="11341179"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SUPPORT VECTOR MACHINE</a:t>
            </a:r>
          </a:p>
        </p:txBody>
      </p:sp>
      <p:sp>
        <p:nvSpPr>
          <p:cNvPr id="3" name="TextBox 3"/>
          <p:cNvSpPr txBox="1"/>
          <p:nvPr/>
        </p:nvSpPr>
        <p:spPr>
          <a:xfrm>
            <a:off x="16998355" y="9567851"/>
            <a:ext cx="962949"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13/23</a:t>
            </a:r>
          </a:p>
        </p:txBody>
      </p:sp>
      <p:sp>
        <p:nvSpPr>
          <p:cNvPr id="4" name="TextBox 4"/>
          <p:cNvSpPr txBox="1"/>
          <p:nvPr/>
        </p:nvSpPr>
        <p:spPr>
          <a:xfrm>
            <a:off x="9266992" y="1656473"/>
            <a:ext cx="6805166" cy="562306"/>
          </a:xfrm>
          <a:prstGeom prst="rect">
            <a:avLst/>
          </a:prstGeom>
        </p:spPr>
        <p:txBody>
          <a:bodyPr wrap="square" lIns="0" tIns="0" rIns="0" bIns="0" rtlCol="0" anchor="t">
            <a:spAutoFit/>
          </a:bodyPr>
          <a:lstStyle/>
          <a:p>
            <a:pPr algn="l">
              <a:lnSpc>
                <a:spcPts val="4486"/>
              </a:lnSpc>
              <a:spcBef>
                <a:spcPct val="0"/>
              </a:spcBef>
            </a:pPr>
            <a:r>
              <a:rPr lang="en-US" sz="3677" dirty="0">
                <a:solidFill>
                  <a:srgbClr val="0A0147"/>
                </a:solidFill>
                <a:latin typeface="Inter"/>
                <a:ea typeface="Inter"/>
                <a:cs typeface="Inter"/>
                <a:sym typeface="Inter"/>
              </a:rPr>
              <a:t>Soft Margin SVM </a:t>
            </a:r>
            <a:r>
              <a:rPr lang="en-US" sz="3677" dirty="0" err="1">
                <a:solidFill>
                  <a:srgbClr val="0A0147"/>
                </a:solidFill>
                <a:latin typeface="Inter"/>
                <a:ea typeface="Inter"/>
                <a:cs typeface="Inter"/>
                <a:sym typeface="Inter"/>
              </a:rPr>
              <a:t>với</a:t>
            </a:r>
            <a:r>
              <a:rPr lang="en-US" sz="3677" dirty="0">
                <a:solidFill>
                  <a:srgbClr val="0A0147"/>
                </a:solidFill>
                <a:latin typeface="Inter"/>
                <a:ea typeface="Inter"/>
                <a:cs typeface="Inter"/>
                <a:sym typeface="Inter"/>
              </a:rPr>
              <a:t> slack </a:t>
            </a:r>
            <a:r>
              <a:rPr lang="en-US" sz="3677" dirty="0" err="1">
                <a:solidFill>
                  <a:srgbClr val="0A0147"/>
                </a:solidFill>
                <a:latin typeface="Inter"/>
                <a:ea typeface="Inter"/>
                <a:cs typeface="Inter"/>
                <a:sym typeface="Inter"/>
              </a:rPr>
              <a:t>ξi</a:t>
            </a:r>
            <a:r>
              <a:rPr lang="en-US" sz="3677" dirty="0">
                <a:solidFill>
                  <a:srgbClr val="0A0147"/>
                </a:solidFill>
                <a:latin typeface="Inter"/>
                <a:ea typeface="Inter"/>
                <a:cs typeface="Inter"/>
                <a:sym typeface="Inter"/>
              </a:rPr>
              <a:t> :</a:t>
            </a:r>
          </a:p>
        </p:txBody>
      </p:sp>
      <p:pic>
        <p:nvPicPr>
          <p:cNvPr id="5" name="Picture 5"/>
          <p:cNvPicPr>
            <a:picLocks noChangeAspect="1"/>
          </p:cNvPicPr>
          <p:nvPr/>
        </p:nvPicPr>
        <p:blipFill>
          <a:blip r:embed="rId2"/>
          <a:stretch>
            <a:fillRect/>
          </a:stretch>
        </p:blipFill>
        <p:spPr>
          <a:xfrm>
            <a:off x="9942177" y="2815429"/>
            <a:ext cx="6151687" cy="2513593"/>
          </a:xfrm>
          <a:prstGeom prst="rect">
            <a:avLst/>
          </a:prstGeom>
        </p:spPr>
      </p:pic>
      <p:pic>
        <p:nvPicPr>
          <p:cNvPr id="6" name="Picture 6"/>
          <p:cNvPicPr>
            <a:picLocks noChangeAspect="1"/>
          </p:cNvPicPr>
          <p:nvPr/>
        </p:nvPicPr>
        <p:blipFill>
          <a:blip r:embed="rId3"/>
          <a:stretch>
            <a:fillRect/>
          </a:stretch>
        </p:blipFill>
        <p:spPr>
          <a:xfrm>
            <a:off x="9117870" y="5792827"/>
            <a:ext cx="7800302" cy="1839241"/>
          </a:xfrm>
          <a:prstGeom prst="rect">
            <a:avLst/>
          </a:prstGeom>
        </p:spPr>
      </p:pic>
      <p:sp>
        <p:nvSpPr>
          <p:cNvPr id="7" name="TextBox 7"/>
          <p:cNvSpPr txBox="1"/>
          <p:nvPr/>
        </p:nvSpPr>
        <p:spPr>
          <a:xfrm>
            <a:off x="9266992" y="2390082"/>
            <a:ext cx="6093284" cy="524725"/>
          </a:xfrm>
          <a:prstGeom prst="rect">
            <a:avLst/>
          </a:prstGeom>
        </p:spPr>
        <p:txBody>
          <a:bodyPr lIns="0" tIns="0" rIns="0" bIns="0" rtlCol="0" anchor="t">
            <a:spAutoFit/>
          </a:bodyPr>
          <a:lstStyle/>
          <a:p>
            <a:pPr algn="l">
              <a:lnSpc>
                <a:spcPts val="4166"/>
              </a:lnSpc>
              <a:spcBef>
                <a:spcPct val="0"/>
              </a:spcBef>
            </a:pPr>
            <a:r>
              <a:rPr lang="en-US" sz="3415">
                <a:solidFill>
                  <a:srgbClr val="0A0147"/>
                </a:solidFill>
                <a:latin typeface="Inter"/>
                <a:ea typeface="Inter"/>
                <a:cs typeface="Inter"/>
                <a:sym typeface="Inter"/>
              </a:rPr>
              <a:t>Cho phép 1 số điểm vi phạm:</a:t>
            </a:r>
          </a:p>
        </p:txBody>
      </p:sp>
      <p:sp>
        <p:nvSpPr>
          <p:cNvPr id="8" name="TextBox 8"/>
          <p:cNvSpPr txBox="1"/>
          <p:nvPr/>
        </p:nvSpPr>
        <p:spPr>
          <a:xfrm>
            <a:off x="9266992" y="5328071"/>
            <a:ext cx="2754957" cy="534059"/>
          </a:xfrm>
          <a:prstGeom prst="rect">
            <a:avLst/>
          </a:prstGeom>
        </p:spPr>
        <p:txBody>
          <a:bodyPr lIns="0" tIns="0" rIns="0" bIns="0" rtlCol="0" anchor="t">
            <a:spAutoFit/>
          </a:bodyPr>
          <a:lstStyle/>
          <a:p>
            <a:pPr algn="l">
              <a:lnSpc>
                <a:spcPts val="4258"/>
              </a:lnSpc>
              <a:spcBef>
                <a:spcPct val="0"/>
              </a:spcBef>
            </a:pPr>
            <a:r>
              <a:rPr lang="en-US" sz="3490">
                <a:solidFill>
                  <a:srgbClr val="0A0147"/>
                </a:solidFill>
                <a:latin typeface="Inter"/>
                <a:ea typeface="Inter"/>
                <a:cs typeface="Inter"/>
                <a:sym typeface="Inter"/>
              </a:rPr>
              <a:t>với điều kiện:</a:t>
            </a:r>
          </a:p>
        </p:txBody>
      </p:sp>
      <p:sp>
        <p:nvSpPr>
          <p:cNvPr id="9" name="TextBox 9"/>
          <p:cNvSpPr txBox="1"/>
          <p:nvPr/>
        </p:nvSpPr>
        <p:spPr>
          <a:xfrm>
            <a:off x="9266992" y="7553543"/>
            <a:ext cx="8212838" cy="1067459"/>
          </a:xfrm>
          <a:prstGeom prst="rect">
            <a:avLst/>
          </a:prstGeom>
        </p:spPr>
        <p:txBody>
          <a:bodyPr lIns="0" tIns="0" rIns="0" bIns="0" rtlCol="0" anchor="t">
            <a:spAutoFit/>
          </a:bodyPr>
          <a:lstStyle/>
          <a:p>
            <a:pPr algn="l">
              <a:lnSpc>
                <a:spcPts val="4258"/>
              </a:lnSpc>
              <a:spcBef>
                <a:spcPct val="0"/>
              </a:spcBef>
            </a:pPr>
            <a:r>
              <a:rPr lang="en-US" sz="3490">
                <a:solidFill>
                  <a:srgbClr val="0A0147"/>
                </a:solidFill>
                <a:latin typeface="Inter"/>
                <a:ea typeface="Inter"/>
                <a:cs typeface="Inter"/>
                <a:sym typeface="Inter"/>
              </a:rPr>
              <a:t>Trong đó C &gt; 0 là siêu tham số điều chỉnh mức độ chấp nhận lỗi.  </a:t>
            </a:r>
          </a:p>
        </p:txBody>
      </p:sp>
      <p:pic>
        <p:nvPicPr>
          <p:cNvPr id="10" name="Picture 10"/>
          <p:cNvPicPr>
            <a:picLocks noChangeAspect="1"/>
          </p:cNvPicPr>
          <p:nvPr/>
        </p:nvPicPr>
        <p:blipFill>
          <a:blip r:embed="rId4"/>
          <a:stretch>
            <a:fillRect/>
          </a:stretch>
        </p:blipFill>
        <p:spPr>
          <a:xfrm>
            <a:off x="764454" y="5905125"/>
            <a:ext cx="8353130" cy="1929943"/>
          </a:xfrm>
          <a:prstGeom prst="rect">
            <a:avLst/>
          </a:prstGeom>
        </p:spPr>
      </p:pic>
      <p:pic>
        <p:nvPicPr>
          <p:cNvPr id="11" name="Picture 11"/>
          <p:cNvPicPr>
            <a:picLocks noChangeAspect="1"/>
          </p:cNvPicPr>
          <p:nvPr/>
        </p:nvPicPr>
        <p:blipFill>
          <a:blip r:embed="rId5"/>
          <a:stretch>
            <a:fillRect/>
          </a:stretch>
        </p:blipFill>
        <p:spPr>
          <a:xfrm>
            <a:off x="1792441" y="2369008"/>
            <a:ext cx="5055244" cy="1380333"/>
          </a:xfrm>
          <a:prstGeom prst="rect">
            <a:avLst/>
          </a:prstGeom>
        </p:spPr>
      </p:pic>
      <p:sp>
        <p:nvSpPr>
          <p:cNvPr id="12" name="TextBox 12"/>
          <p:cNvSpPr txBox="1"/>
          <p:nvPr/>
        </p:nvSpPr>
        <p:spPr>
          <a:xfrm>
            <a:off x="601320" y="1646948"/>
            <a:ext cx="6805166" cy="562305"/>
          </a:xfrm>
          <a:prstGeom prst="rect">
            <a:avLst/>
          </a:prstGeom>
        </p:spPr>
        <p:txBody>
          <a:bodyPr lIns="0" tIns="0" rIns="0" bIns="0" rtlCol="0" anchor="t">
            <a:spAutoFit/>
          </a:bodyPr>
          <a:lstStyle/>
          <a:p>
            <a:pPr algn="ctr">
              <a:lnSpc>
                <a:spcPts val="4416"/>
              </a:lnSpc>
              <a:spcBef>
                <a:spcPct val="0"/>
              </a:spcBef>
            </a:pPr>
            <a:r>
              <a:rPr lang="en-US" sz="3620">
                <a:solidFill>
                  <a:srgbClr val="0A0147"/>
                </a:solidFill>
                <a:latin typeface="Inter"/>
                <a:ea typeface="Inter"/>
                <a:cs typeface="Inter"/>
                <a:sym typeface="Inter"/>
              </a:rPr>
              <a:t>Tìm siêu phẳng tối ưu có dạng: </a:t>
            </a:r>
          </a:p>
        </p:txBody>
      </p:sp>
      <p:sp>
        <p:nvSpPr>
          <p:cNvPr id="13" name="TextBox 13"/>
          <p:cNvSpPr txBox="1"/>
          <p:nvPr/>
        </p:nvSpPr>
        <p:spPr>
          <a:xfrm>
            <a:off x="835532" y="3896236"/>
            <a:ext cx="8210974" cy="1048588"/>
          </a:xfrm>
          <a:prstGeom prst="rect">
            <a:avLst/>
          </a:prstGeom>
        </p:spPr>
        <p:txBody>
          <a:bodyPr lIns="0" tIns="0" rIns="0" bIns="0" rtlCol="0" anchor="t">
            <a:spAutoFit/>
          </a:bodyPr>
          <a:lstStyle/>
          <a:p>
            <a:pPr algn="l">
              <a:lnSpc>
                <a:spcPts val="4172"/>
              </a:lnSpc>
              <a:spcBef>
                <a:spcPct val="0"/>
              </a:spcBef>
            </a:pPr>
            <a:r>
              <a:rPr lang="en-US" sz="3420">
                <a:solidFill>
                  <a:srgbClr val="0A0147"/>
                </a:solidFill>
                <a:latin typeface="Inter"/>
                <a:ea typeface="Inter"/>
                <a:cs typeface="Inter"/>
                <a:sym typeface="Inter"/>
              </a:rPr>
              <a:t>sao cho phân tách hai lớp và khoảng cách đến các điểm gần nhất là lớn nhất. </a:t>
            </a:r>
          </a:p>
        </p:txBody>
      </p:sp>
      <p:sp>
        <p:nvSpPr>
          <p:cNvPr id="14" name="TextBox 14"/>
          <p:cNvSpPr txBox="1"/>
          <p:nvPr/>
        </p:nvSpPr>
        <p:spPr>
          <a:xfrm>
            <a:off x="601320" y="5505005"/>
            <a:ext cx="5484316" cy="524713"/>
          </a:xfrm>
          <a:prstGeom prst="rect">
            <a:avLst/>
          </a:prstGeom>
        </p:spPr>
        <p:txBody>
          <a:bodyPr lIns="0" tIns="0" rIns="0" bIns="0" rtlCol="0" anchor="t">
            <a:spAutoFit/>
          </a:bodyPr>
          <a:lstStyle/>
          <a:p>
            <a:pPr algn="ctr">
              <a:lnSpc>
                <a:spcPts val="4172"/>
              </a:lnSpc>
              <a:spcBef>
                <a:spcPct val="0"/>
              </a:spcBef>
            </a:pPr>
            <a:r>
              <a:rPr lang="en-US" sz="3420">
                <a:solidFill>
                  <a:srgbClr val="0A0147"/>
                </a:solidFill>
                <a:latin typeface="Inter"/>
                <a:ea typeface="Inter"/>
                <a:cs typeface="Inter"/>
                <a:sym typeface="Inter"/>
              </a:rPr>
              <a:t>Ràng buộc phân lớp đúng: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1956512"/>
            <a:ext cx="8399306" cy="7778230"/>
          </a:xfrm>
          <a:prstGeom prst="rect">
            <a:avLst/>
          </a:prstGeom>
        </p:spPr>
        <p:txBody>
          <a:bodyPr lIns="0" tIns="0" rIns="0" bIns="0" rtlCol="0" anchor="t">
            <a:spAutoFit/>
          </a:bodyPr>
          <a:lstStyle/>
          <a:p>
            <a:pPr marL="635290" lvl="1" indent="-317645" algn="l">
              <a:lnSpc>
                <a:spcPts val="3589"/>
              </a:lnSpc>
              <a:buFont typeface="Arial"/>
              <a:buChar char="•"/>
            </a:pPr>
            <a:r>
              <a:rPr lang="en-US" sz="2942">
                <a:solidFill>
                  <a:srgbClr val="0A0147"/>
                </a:solidFill>
                <a:latin typeface="Inter"/>
                <a:ea typeface="Inter"/>
                <a:cs typeface="Inter"/>
                <a:sym typeface="Inter"/>
              </a:rPr>
              <a:t>Tiêu chí đánh giá:</a:t>
            </a:r>
          </a:p>
          <a:p>
            <a:pPr marL="1270581" lvl="2" indent="-423527" algn="l">
              <a:lnSpc>
                <a:spcPts val="3589"/>
              </a:lnSpc>
              <a:buFont typeface="Arial"/>
              <a:buChar char="⚬"/>
            </a:pPr>
            <a:r>
              <a:rPr lang="en-US" sz="2942">
                <a:solidFill>
                  <a:srgbClr val="0A0147"/>
                </a:solidFill>
                <a:latin typeface="Inter"/>
                <a:ea typeface="Inter"/>
                <a:cs typeface="Inter"/>
                <a:sym typeface="Inter"/>
              </a:rPr>
              <a:t>Độ chính xác (Accuracy)</a:t>
            </a:r>
          </a:p>
          <a:p>
            <a:pPr algn="l">
              <a:lnSpc>
                <a:spcPts val="3589"/>
              </a:lnSpc>
            </a:pPr>
            <a:endParaRPr lang="en-US" sz="2942">
              <a:solidFill>
                <a:srgbClr val="0A0147"/>
              </a:solidFill>
              <a:latin typeface="Inter"/>
              <a:ea typeface="Inter"/>
              <a:cs typeface="Inter"/>
              <a:sym typeface="Inter"/>
            </a:endParaRPr>
          </a:p>
          <a:p>
            <a:pPr algn="l">
              <a:lnSpc>
                <a:spcPts val="3589"/>
              </a:lnSpc>
            </a:pPr>
            <a:endParaRPr lang="en-US" sz="2942">
              <a:solidFill>
                <a:srgbClr val="0A0147"/>
              </a:solidFill>
              <a:latin typeface="Inter"/>
              <a:ea typeface="Inter"/>
              <a:cs typeface="Inter"/>
              <a:sym typeface="Inter"/>
            </a:endParaRPr>
          </a:p>
          <a:p>
            <a:pPr marL="1270581" lvl="2" indent="-423527" algn="l">
              <a:lnSpc>
                <a:spcPts val="3589"/>
              </a:lnSpc>
              <a:buFont typeface="Arial"/>
              <a:buChar char="⚬"/>
            </a:pPr>
            <a:r>
              <a:rPr lang="en-US" sz="2942">
                <a:solidFill>
                  <a:srgbClr val="0A0147"/>
                </a:solidFill>
                <a:latin typeface="Inter"/>
                <a:ea typeface="Inter"/>
                <a:cs typeface="Inter"/>
                <a:sym typeface="Inter"/>
              </a:rPr>
              <a:t>Độ tin cậy (Precision)</a:t>
            </a:r>
          </a:p>
          <a:p>
            <a:pPr algn="l">
              <a:lnSpc>
                <a:spcPts val="3589"/>
              </a:lnSpc>
            </a:pPr>
            <a:endParaRPr lang="en-US" sz="2942">
              <a:solidFill>
                <a:srgbClr val="0A0147"/>
              </a:solidFill>
              <a:latin typeface="Inter"/>
              <a:ea typeface="Inter"/>
              <a:cs typeface="Inter"/>
              <a:sym typeface="Inter"/>
            </a:endParaRPr>
          </a:p>
          <a:p>
            <a:pPr algn="l">
              <a:lnSpc>
                <a:spcPts val="3589"/>
              </a:lnSpc>
            </a:pPr>
            <a:endParaRPr lang="en-US" sz="2942">
              <a:solidFill>
                <a:srgbClr val="0A0147"/>
              </a:solidFill>
              <a:latin typeface="Inter"/>
              <a:ea typeface="Inter"/>
              <a:cs typeface="Inter"/>
              <a:sym typeface="Inter"/>
            </a:endParaRPr>
          </a:p>
          <a:p>
            <a:pPr marL="1270581" lvl="2" indent="-423527" algn="l">
              <a:lnSpc>
                <a:spcPts val="3589"/>
              </a:lnSpc>
              <a:buFont typeface="Arial"/>
              <a:buChar char="⚬"/>
            </a:pPr>
            <a:r>
              <a:rPr lang="en-US" sz="2942">
                <a:solidFill>
                  <a:srgbClr val="0A0147"/>
                </a:solidFill>
                <a:latin typeface="Inter"/>
                <a:ea typeface="Inter"/>
                <a:cs typeface="Inter"/>
                <a:sym typeface="Inter"/>
              </a:rPr>
              <a:t>Độ nhạy (Recall)</a:t>
            </a:r>
          </a:p>
          <a:p>
            <a:pPr algn="l">
              <a:lnSpc>
                <a:spcPts val="3589"/>
              </a:lnSpc>
            </a:pPr>
            <a:endParaRPr lang="en-US" sz="2942">
              <a:solidFill>
                <a:srgbClr val="0A0147"/>
              </a:solidFill>
              <a:latin typeface="Inter"/>
              <a:ea typeface="Inter"/>
              <a:cs typeface="Inter"/>
              <a:sym typeface="Inter"/>
            </a:endParaRPr>
          </a:p>
          <a:p>
            <a:pPr algn="l">
              <a:lnSpc>
                <a:spcPts val="3589"/>
              </a:lnSpc>
            </a:pPr>
            <a:endParaRPr lang="en-US" sz="2942">
              <a:solidFill>
                <a:srgbClr val="0A0147"/>
              </a:solidFill>
              <a:latin typeface="Inter"/>
              <a:ea typeface="Inter"/>
              <a:cs typeface="Inter"/>
              <a:sym typeface="Inter"/>
            </a:endParaRPr>
          </a:p>
          <a:p>
            <a:pPr marL="1270581" lvl="2" indent="-423527" algn="l">
              <a:lnSpc>
                <a:spcPts val="3589"/>
              </a:lnSpc>
              <a:buFont typeface="Arial"/>
              <a:buChar char="⚬"/>
            </a:pPr>
            <a:r>
              <a:rPr lang="en-US" sz="2942">
                <a:solidFill>
                  <a:srgbClr val="0A0147"/>
                </a:solidFill>
                <a:latin typeface="Inter"/>
                <a:ea typeface="Inter"/>
                <a:cs typeface="Inter"/>
                <a:sym typeface="Inter"/>
              </a:rPr>
              <a:t>Độ đặc hiệu (Specificity)</a:t>
            </a:r>
          </a:p>
          <a:p>
            <a:pPr algn="l">
              <a:lnSpc>
                <a:spcPts val="3589"/>
              </a:lnSpc>
            </a:pPr>
            <a:endParaRPr lang="en-US" sz="2942">
              <a:solidFill>
                <a:srgbClr val="0A0147"/>
              </a:solidFill>
              <a:latin typeface="Inter"/>
              <a:ea typeface="Inter"/>
              <a:cs typeface="Inter"/>
              <a:sym typeface="Inter"/>
            </a:endParaRPr>
          </a:p>
          <a:p>
            <a:pPr algn="l">
              <a:lnSpc>
                <a:spcPts val="3589"/>
              </a:lnSpc>
            </a:pPr>
            <a:endParaRPr lang="en-US" sz="2942">
              <a:solidFill>
                <a:srgbClr val="0A0147"/>
              </a:solidFill>
              <a:latin typeface="Inter"/>
              <a:ea typeface="Inter"/>
              <a:cs typeface="Inter"/>
              <a:sym typeface="Inter"/>
            </a:endParaRPr>
          </a:p>
          <a:p>
            <a:pPr marL="1270581" lvl="2" indent="-423527" algn="l">
              <a:lnSpc>
                <a:spcPts val="3589"/>
              </a:lnSpc>
              <a:buFont typeface="Arial"/>
              <a:buChar char="⚬"/>
            </a:pPr>
            <a:r>
              <a:rPr lang="en-US" sz="2942">
                <a:solidFill>
                  <a:srgbClr val="0A0147"/>
                </a:solidFill>
                <a:latin typeface="Inter"/>
                <a:ea typeface="Inter"/>
                <a:cs typeface="Inter"/>
                <a:sym typeface="Inter"/>
              </a:rPr>
              <a:t>Chỉ số F1</a:t>
            </a:r>
          </a:p>
          <a:p>
            <a:pPr algn="l">
              <a:lnSpc>
                <a:spcPts val="3589"/>
              </a:lnSpc>
            </a:pPr>
            <a:endParaRPr lang="en-US" sz="2942">
              <a:solidFill>
                <a:srgbClr val="0A0147"/>
              </a:solidFill>
              <a:latin typeface="Inter"/>
              <a:ea typeface="Inter"/>
              <a:cs typeface="Inter"/>
              <a:sym typeface="Inter"/>
            </a:endParaRPr>
          </a:p>
          <a:p>
            <a:pPr algn="l">
              <a:lnSpc>
                <a:spcPts val="3589"/>
              </a:lnSpc>
            </a:pPr>
            <a:endParaRPr lang="en-US" sz="2942">
              <a:solidFill>
                <a:srgbClr val="0A0147"/>
              </a:solidFill>
              <a:latin typeface="Inter"/>
              <a:ea typeface="Inter"/>
              <a:cs typeface="Inter"/>
              <a:sym typeface="Inter"/>
            </a:endParaRPr>
          </a:p>
          <a:p>
            <a:pPr marL="1270581" lvl="2" indent="-423527" algn="l">
              <a:lnSpc>
                <a:spcPts val="3589"/>
              </a:lnSpc>
              <a:spcBef>
                <a:spcPct val="0"/>
              </a:spcBef>
              <a:buFont typeface="Arial"/>
              <a:buChar char="⚬"/>
            </a:pPr>
            <a:r>
              <a:rPr lang="en-US" sz="2942">
                <a:solidFill>
                  <a:srgbClr val="0A0147"/>
                </a:solidFill>
                <a:latin typeface="Inter"/>
                <a:ea typeface="Inter"/>
                <a:cs typeface="Inter"/>
                <a:sym typeface="Inter"/>
              </a:rPr>
              <a:t>Diện tích của đồ thị thu (AUC/ROC)</a:t>
            </a:r>
          </a:p>
        </p:txBody>
      </p:sp>
      <p:sp>
        <p:nvSpPr>
          <p:cNvPr id="3" name="Freeform 3"/>
          <p:cNvSpPr/>
          <p:nvPr/>
        </p:nvSpPr>
        <p:spPr>
          <a:xfrm>
            <a:off x="2970452" y="2892858"/>
            <a:ext cx="4185756" cy="803171"/>
          </a:xfrm>
          <a:custGeom>
            <a:avLst/>
            <a:gdLst/>
            <a:ahLst/>
            <a:cxnLst/>
            <a:rect l="l" t="t" r="r" b="b"/>
            <a:pathLst>
              <a:path w="4185756" h="803171">
                <a:moveTo>
                  <a:pt x="0" y="0"/>
                </a:moveTo>
                <a:lnTo>
                  <a:pt x="4185755" y="0"/>
                </a:lnTo>
                <a:lnTo>
                  <a:pt x="4185755" y="803171"/>
                </a:lnTo>
                <a:lnTo>
                  <a:pt x="0" y="803171"/>
                </a:lnTo>
                <a:lnTo>
                  <a:pt x="0" y="0"/>
                </a:lnTo>
                <a:close/>
              </a:path>
            </a:pathLst>
          </a:custGeom>
          <a:blipFill>
            <a:blip r:embed="rId2"/>
            <a:stretch>
              <a:fillRect/>
            </a:stretch>
          </a:blipFill>
        </p:spPr>
        <p:txBody>
          <a:bodyPr/>
          <a:lstStyle/>
          <a:p>
            <a:endParaRPr lang="en-US"/>
          </a:p>
        </p:txBody>
      </p:sp>
      <p:sp>
        <p:nvSpPr>
          <p:cNvPr id="4" name="Freeform 4"/>
          <p:cNvSpPr/>
          <p:nvPr/>
        </p:nvSpPr>
        <p:spPr>
          <a:xfrm>
            <a:off x="2970452" y="4215652"/>
            <a:ext cx="2775361" cy="788867"/>
          </a:xfrm>
          <a:custGeom>
            <a:avLst/>
            <a:gdLst/>
            <a:ahLst/>
            <a:cxnLst/>
            <a:rect l="l" t="t" r="r" b="b"/>
            <a:pathLst>
              <a:path w="2775361" h="788867">
                <a:moveTo>
                  <a:pt x="0" y="0"/>
                </a:moveTo>
                <a:lnTo>
                  <a:pt x="2775361" y="0"/>
                </a:lnTo>
                <a:lnTo>
                  <a:pt x="2775361" y="788868"/>
                </a:lnTo>
                <a:lnTo>
                  <a:pt x="0" y="788868"/>
                </a:lnTo>
                <a:lnTo>
                  <a:pt x="0" y="0"/>
                </a:lnTo>
                <a:close/>
              </a:path>
            </a:pathLst>
          </a:custGeom>
          <a:blipFill>
            <a:blip r:embed="rId3"/>
            <a:stretch>
              <a:fillRect r="-1757"/>
            </a:stretch>
          </a:blipFill>
        </p:spPr>
        <p:txBody>
          <a:bodyPr/>
          <a:lstStyle/>
          <a:p>
            <a:endParaRPr lang="en-US"/>
          </a:p>
        </p:txBody>
      </p:sp>
      <p:sp>
        <p:nvSpPr>
          <p:cNvPr id="5" name="Freeform 5"/>
          <p:cNvSpPr/>
          <p:nvPr/>
        </p:nvSpPr>
        <p:spPr>
          <a:xfrm>
            <a:off x="2970452" y="5607572"/>
            <a:ext cx="2914809" cy="786396"/>
          </a:xfrm>
          <a:custGeom>
            <a:avLst/>
            <a:gdLst/>
            <a:ahLst/>
            <a:cxnLst/>
            <a:rect l="l" t="t" r="r" b="b"/>
            <a:pathLst>
              <a:path w="2914809" h="786396">
                <a:moveTo>
                  <a:pt x="0" y="0"/>
                </a:moveTo>
                <a:lnTo>
                  <a:pt x="2914808" y="0"/>
                </a:lnTo>
                <a:lnTo>
                  <a:pt x="2914808" y="786396"/>
                </a:lnTo>
                <a:lnTo>
                  <a:pt x="0" y="786396"/>
                </a:lnTo>
                <a:lnTo>
                  <a:pt x="0" y="0"/>
                </a:lnTo>
                <a:close/>
              </a:path>
            </a:pathLst>
          </a:custGeom>
          <a:blipFill>
            <a:blip r:embed="rId4"/>
            <a:stretch>
              <a:fillRect l="-1480" r="-1480"/>
            </a:stretch>
          </a:blipFill>
        </p:spPr>
        <p:txBody>
          <a:bodyPr/>
          <a:lstStyle/>
          <a:p>
            <a:endParaRPr lang="en-US"/>
          </a:p>
        </p:txBody>
      </p:sp>
      <p:sp>
        <p:nvSpPr>
          <p:cNvPr id="6" name="Freeform 6"/>
          <p:cNvSpPr/>
          <p:nvPr/>
        </p:nvSpPr>
        <p:spPr>
          <a:xfrm>
            <a:off x="2970452" y="6997020"/>
            <a:ext cx="3066515" cy="830161"/>
          </a:xfrm>
          <a:custGeom>
            <a:avLst/>
            <a:gdLst/>
            <a:ahLst/>
            <a:cxnLst/>
            <a:rect l="l" t="t" r="r" b="b"/>
            <a:pathLst>
              <a:path w="3066515" h="830161">
                <a:moveTo>
                  <a:pt x="0" y="0"/>
                </a:moveTo>
                <a:lnTo>
                  <a:pt x="3066514" y="0"/>
                </a:lnTo>
                <a:lnTo>
                  <a:pt x="3066514" y="830161"/>
                </a:lnTo>
                <a:lnTo>
                  <a:pt x="0" y="830161"/>
                </a:lnTo>
                <a:lnTo>
                  <a:pt x="0" y="0"/>
                </a:lnTo>
                <a:close/>
              </a:path>
            </a:pathLst>
          </a:custGeom>
          <a:blipFill>
            <a:blip r:embed="rId5"/>
            <a:stretch>
              <a:fillRect/>
            </a:stretch>
          </a:blipFill>
        </p:spPr>
        <p:txBody>
          <a:bodyPr/>
          <a:lstStyle/>
          <a:p>
            <a:endParaRPr lang="en-US"/>
          </a:p>
        </p:txBody>
      </p:sp>
      <p:sp>
        <p:nvSpPr>
          <p:cNvPr id="7" name="Freeform 7"/>
          <p:cNvSpPr/>
          <p:nvPr/>
        </p:nvSpPr>
        <p:spPr>
          <a:xfrm>
            <a:off x="2970452" y="8351056"/>
            <a:ext cx="4876850" cy="836031"/>
          </a:xfrm>
          <a:custGeom>
            <a:avLst/>
            <a:gdLst/>
            <a:ahLst/>
            <a:cxnLst/>
            <a:rect l="l" t="t" r="r" b="b"/>
            <a:pathLst>
              <a:path w="4876850" h="836031">
                <a:moveTo>
                  <a:pt x="0" y="0"/>
                </a:moveTo>
                <a:lnTo>
                  <a:pt x="4876849" y="0"/>
                </a:lnTo>
                <a:lnTo>
                  <a:pt x="4876849" y="836032"/>
                </a:lnTo>
                <a:lnTo>
                  <a:pt x="0" y="836032"/>
                </a:lnTo>
                <a:lnTo>
                  <a:pt x="0" y="0"/>
                </a:lnTo>
                <a:close/>
              </a:path>
            </a:pathLst>
          </a:custGeom>
          <a:blipFill>
            <a:blip r:embed="rId6"/>
            <a:stretch>
              <a:fillRect/>
            </a:stretch>
          </a:blipFill>
        </p:spPr>
        <p:txBody>
          <a:bodyPr/>
          <a:lstStyle/>
          <a:p>
            <a:endParaRPr lang="en-US"/>
          </a:p>
        </p:txBody>
      </p:sp>
      <p:sp>
        <p:nvSpPr>
          <p:cNvPr id="8" name="Freeform 8"/>
          <p:cNvSpPr/>
          <p:nvPr/>
        </p:nvSpPr>
        <p:spPr>
          <a:xfrm>
            <a:off x="9711819" y="1965021"/>
            <a:ext cx="7812597" cy="6356958"/>
          </a:xfrm>
          <a:custGeom>
            <a:avLst/>
            <a:gdLst/>
            <a:ahLst/>
            <a:cxnLst/>
            <a:rect l="l" t="t" r="r" b="b"/>
            <a:pathLst>
              <a:path w="7812597" h="6356958">
                <a:moveTo>
                  <a:pt x="0" y="0"/>
                </a:moveTo>
                <a:lnTo>
                  <a:pt x="7812596" y="0"/>
                </a:lnTo>
                <a:lnTo>
                  <a:pt x="7812596" y="6356958"/>
                </a:lnTo>
                <a:lnTo>
                  <a:pt x="0" y="6356958"/>
                </a:lnTo>
                <a:lnTo>
                  <a:pt x="0" y="0"/>
                </a:lnTo>
                <a:close/>
              </a:path>
            </a:pathLst>
          </a:custGeom>
          <a:blipFill>
            <a:blip r:embed="rId7"/>
            <a:stretch>
              <a:fillRect l="-20472" r="-24182"/>
            </a:stretch>
          </a:blipFill>
        </p:spPr>
        <p:txBody>
          <a:bodyPr/>
          <a:lstStyle/>
          <a:p>
            <a:endParaRPr lang="en-US"/>
          </a:p>
        </p:txBody>
      </p:sp>
      <p:sp>
        <p:nvSpPr>
          <p:cNvPr id="9" name="TextBox 9"/>
          <p:cNvSpPr txBox="1"/>
          <p:nvPr/>
        </p:nvSpPr>
        <p:spPr>
          <a:xfrm>
            <a:off x="888635" y="636231"/>
            <a:ext cx="13637203"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4: KẾT QUẢ VÀ THẢO LUẬN</a:t>
            </a:r>
          </a:p>
        </p:txBody>
      </p:sp>
      <p:sp>
        <p:nvSpPr>
          <p:cNvPr id="10" name="TextBox 10"/>
          <p:cNvSpPr txBox="1"/>
          <p:nvPr/>
        </p:nvSpPr>
        <p:spPr>
          <a:xfrm>
            <a:off x="15706642"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14/23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736137"/>
            <a:ext cx="18288000" cy="3977640"/>
          </a:xfrm>
          <a:custGeom>
            <a:avLst/>
            <a:gdLst/>
            <a:ahLst/>
            <a:cxnLst/>
            <a:rect l="l" t="t" r="r" b="b"/>
            <a:pathLst>
              <a:path w="18288000" h="3977640">
                <a:moveTo>
                  <a:pt x="0" y="0"/>
                </a:moveTo>
                <a:lnTo>
                  <a:pt x="18288000" y="0"/>
                </a:lnTo>
                <a:lnTo>
                  <a:pt x="18288000" y="3977640"/>
                </a:lnTo>
                <a:lnTo>
                  <a:pt x="0" y="397764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5706642"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15/23</a:t>
            </a:r>
          </a:p>
        </p:txBody>
      </p:sp>
      <p:sp>
        <p:nvSpPr>
          <p:cNvPr id="4" name="TextBox 4"/>
          <p:cNvSpPr txBox="1"/>
          <p:nvPr/>
        </p:nvSpPr>
        <p:spPr>
          <a:xfrm>
            <a:off x="393720" y="4997032"/>
            <a:ext cx="17500560" cy="47910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A0147"/>
                </a:solidFill>
                <a:latin typeface="Inter"/>
                <a:ea typeface="Inter"/>
                <a:cs typeface="Inter"/>
                <a:sym typeface="Inter"/>
              </a:rPr>
              <a:t>Mô hình SVM + LDA đạt hiệu suất cao nhất, đồng thời chỉ có 2 trường hợp bỏ sót ác tính, thấp nhất trong ba mô hình. </a:t>
            </a:r>
          </a:p>
          <a:p>
            <a:pPr marL="647700" lvl="1" indent="-323850" algn="l">
              <a:lnSpc>
                <a:spcPts val="4200"/>
              </a:lnSpc>
              <a:buFont typeface="Arial"/>
              <a:buChar char="•"/>
            </a:pPr>
            <a:r>
              <a:rPr lang="en-US" sz="3000">
                <a:solidFill>
                  <a:srgbClr val="0A0147"/>
                </a:solidFill>
                <a:latin typeface="Inter"/>
                <a:ea typeface="Inter"/>
                <a:cs typeface="Inter"/>
                <a:sym typeface="Inter"/>
              </a:rPr>
              <a:t>Logistic Regression có độ chính xác 97.1% và độ nhạy 93.8%, nhưng xuất hiện một trường hợp dương tính giả. </a:t>
            </a:r>
          </a:p>
          <a:p>
            <a:pPr marL="647700" lvl="1" indent="-323850" algn="l">
              <a:lnSpc>
                <a:spcPts val="4200"/>
              </a:lnSpc>
              <a:buFont typeface="Arial"/>
              <a:buChar char="•"/>
            </a:pPr>
            <a:r>
              <a:rPr lang="en-US" sz="3000">
                <a:solidFill>
                  <a:srgbClr val="0A0147"/>
                </a:solidFill>
                <a:latin typeface="Inter"/>
                <a:ea typeface="Inter"/>
                <a:cs typeface="Inter"/>
                <a:sym typeface="Inter"/>
              </a:rPr>
              <a:t>SVM đơn lẻ đạt độ chính xác 96.5%, độ nhạy 90.6%, và độ đặc hiệu 100%, nhưng có 6 trường hợp bỏ sót ác tính. </a:t>
            </a:r>
          </a:p>
          <a:p>
            <a:pPr algn="l">
              <a:lnSpc>
                <a:spcPts val="4200"/>
              </a:lnSpc>
            </a:pPr>
            <a:r>
              <a:rPr lang="en-US" sz="3000">
                <a:solidFill>
                  <a:srgbClr val="0A0147"/>
                </a:solidFill>
                <a:latin typeface="Inter"/>
                <a:ea typeface="Inter"/>
                <a:cs typeface="Inter"/>
                <a:sym typeface="Inter"/>
              </a:rPr>
              <a:t>→ Kết quả này cho thấy việc kết hợp LDA với SVM cải thiện đáng kể khả năng phát hiện các trường hợp ác tính, một yếu tố quan trọng trong chẩn đoán ung thư vú.</a:t>
            </a:r>
          </a:p>
          <a:p>
            <a:pPr algn="l">
              <a:lnSpc>
                <a:spcPts val="4200"/>
              </a:lnSpc>
            </a:pPr>
            <a:endParaRPr lang="en-US" sz="3000">
              <a:solidFill>
                <a:srgbClr val="0A0147"/>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608638" y="261466"/>
            <a:ext cx="15650662" cy="6970515"/>
          </a:xfrm>
          <a:custGeom>
            <a:avLst/>
            <a:gdLst/>
            <a:ahLst/>
            <a:cxnLst/>
            <a:rect l="l" t="t" r="r" b="b"/>
            <a:pathLst>
              <a:path w="15650662" h="6970515">
                <a:moveTo>
                  <a:pt x="0" y="0"/>
                </a:moveTo>
                <a:lnTo>
                  <a:pt x="15650662" y="0"/>
                </a:lnTo>
                <a:lnTo>
                  <a:pt x="15650662" y="6970515"/>
                </a:lnTo>
                <a:lnTo>
                  <a:pt x="0" y="6970515"/>
                </a:lnTo>
                <a:lnTo>
                  <a:pt x="0" y="0"/>
                </a:lnTo>
                <a:close/>
              </a:path>
            </a:pathLst>
          </a:custGeom>
          <a:blipFill>
            <a:blip r:embed="rId2"/>
            <a:stretch>
              <a:fillRect t="-1641" b="-1641"/>
            </a:stretch>
          </a:blipFill>
        </p:spPr>
        <p:txBody>
          <a:bodyPr/>
          <a:lstStyle/>
          <a:p>
            <a:endParaRPr lang="en-US"/>
          </a:p>
        </p:txBody>
      </p:sp>
      <p:sp>
        <p:nvSpPr>
          <p:cNvPr id="3" name="Freeform 3"/>
          <p:cNvSpPr/>
          <p:nvPr/>
        </p:nvSpPr>
        <p:spPr>
          <a:xfrm>
            <a:off x="2502653" y="7231981"/>
            <a:ext cx="13282693" cy="3055019"/>
          </a:xfrm>
          <a:custGeom>
            <a:avLst/>
            <a:gdLst/>
            <a:ahLst/>
            <a:cxnLst/>
            <a:rect l="l" t="t" r="r" b="b"/>
            <a:pathLst>
              <a:path w="13282693" h="3055019">
                <a:moveTo>
                  <a:pt x="0" y="0"/>
                </a:moveTo>
                <a:lnTo>
                  <a:pt x="13282694" y="0"/>
                </a:lnTo>
                <a:lnTo>
                  <a:pt x="13282694" y="3055019"/>
                </a:lnTo>
                <a:lnTo>
                  <a:pt x="0" y="305501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953684" y="9567851"/>
            <a:ext cx="1017145"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16/23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7672790" y="836145"/>
            <a:ext cx="10615210" cy="7937863"/>
          </a:xfrm>
          <a:custGeom>
            <a:avLst/>
            <a:gdLst/>
            <a:ahLst/>
            <a:cxnLst/>
            <a:rect l="l" t="t" r="r" b="b"/>
            <a:pathLst>
              <a:path w="10615210" h="7937863">
                <a:moveTo>
                  <a:pt x="0" y="0"/>
                </a:moveTo>
                <a:lnTo>
                  <a:pt x="10615210" y="0"/>
                </a:lnTo>
                <a:lnTo>
                  <a:pt x="10615210" y="7937864"/>
                </a:lnTo>
                <a:lnTo>
                  <a:pt x="0" y="793786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6966669" y="9567851"/>
            <a:ext cx="994635"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17/23</a:t>
            </a:r>
          </a:p>
        </p:txBody>
      </p:sp>
      <p:sp>
        <p:nvSpPr>
          <p:cNvPr id="4" name="TextBox 4"/>
          <p:cNvSpPr txBox="1"/>
          <p:nvPr/>
        </p:nvSpPr>
        <p:spPr>
          <a:xfrm>
            <a:off x="278878" y="1644396"/>
            <a:ext cx="6942714" cy="6912482"/>
          </a:xfrm>
          <a:prstGeom prst="rect">
            <a:avLst/>
          </a:prstGeom>
        </p:spPr>
        <p:txBody>
          <a:bodyPr lIns="0" tIns="0" rIns="0" bIns="0" rtlCol="0" anchor="t">
            <a:spAutoFit/>
          </a:bodyPr>
          <a:lstStyle/>
          <a:p>
            <a:pPr marL="608843" lvl="1" indent="-304421" algn="l">
              <a:lnSpc>
                <a:spcPts val="4230"/>
              </a:lnSpc>
              <a:buFont typeface="Arial"/>
              <a:buChar char="•"/>
            </a:pPr>
            <a:r>
              <a:rPr lang="en-US" sz="2820">
                <a:solidFill>
                  <a:srgbClr val="0A0147"/>
                </a:solidFill>
                <a:latin typeface="Inter"/>
                <a:ea typeface="Inter"/>
                <a:cs typeface="Inter"/>
                <a:sym typeface="Inter"/>
              </a:rPr>
              <a:t>SVM đạt AUC = 0.99, cho thấy hiệu suất gần hoàn hảo nhưng có một số nhầm lẫn nhỏ ở ngưỡng thấp (FPR ≈ 0.01). </a:t>
            </a:r>
          </a:p>
          <a:p>
            <a:pPr marL="608843" lvl="1" indent="-304421" algn="l">
              <a:lnSpc>
                <a:spcPts val="4230"/>
              </a:lnSpc>
              <a:buFont typeface="Arial"/>
              <a:buChar char="•"/>
            </a:pPr>
            <a:r>
              <a:rPr lang="en-US" sz="2820">
                <a:solidFill>
                  <a:srgbClr val="0A0147"/>
                </a:solidFill>
                <a:latin typeface="Inter"/>
                <a:ea typeface="Inter"/>
                <a:cs typeface="Inter"/>
                <a:sym typeface="Inter"/>
              </a:rPr>
              <a:t>SVM + LDA và Logistic Regression đạt AUC = 1.00, thể hiện khả năng phân loại hoàn hảo trên tập kiểm tra, với độ nhạy và độ đặc hiệu tối ưu ở mọi ngưỡng. </a:t>
            </a:r>
          </a:p>
          <a:p>
            <a:pPr algn="l">
              <a:lnSpc>
                <a:spcPts val="4230"/>
              </a:lnSpc>
            </a:pPr>
            <a:r>
              <a:rPr lang="en-US" sz="2820">
                <a:solidFill>
                  <a:srgbClr val="0A0147"/>
                </a:solidFill>
                <a:latin typeface="Inter"/>
                <a:ea typeface="Inter"/>
                <a:cs typeface="Inter"/>
                <a:sym typeface="Inter"/>
              </a:rPr>
              <a:t>→ Kết hợp với ma trận nhầm lẫn, SVM + LDA nổi bật với ít trường hợp bỏ sót ác tính nhất (2), phù hợp nhất cho chẩn đoán ung thư vú.</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1117689"/>
            <a:ext cx="13637203"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CẢI TIẾN</a:t>
            </a:r>
          </a:p>
        </p:txBody>
      </p:sp>
      <p:sp>
        <p:nvSpPr>
          <p:cNvPr id="3" name="TextBox 3"/>
          <p:cNvSpPr txBox="1"/>
          <p:nvPr/>
        </p:nvSpPr>
        <p:spPr>
          <a:xfrm>
            <a:off x="16998355" y="9567851"/>
            <a:ext cx="962949"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18/23</a:t>
            </a:r>
          </a:p>
        </p:txBody>
      </p:sp>
      <p:sp>
        <p:nvSpPr>
          <p:cNvPr id="4" name="TextBox 4"/>
          <p:cNvSpPr txBox="1"/>
          <p:nvPr/>
        </p:nvSpPr>
        <p:spPr>
          <a:xfrm>
            <a:off x="514350" y="2232492"/>
            <a:ext cx="17773650" cy="5845682"/>
          </a:xfrm>
          <a:prstGeom prst="rect">
            <a:avLst/>
          </a:prstGeom>
        </p:spPr>
        <p:txBody>
          <a:bodyPr lIns="0" tIns="0" rIns="0" bIns="0" rtlCol="0" anchor="t">
            <a:spAutoFit/>
          </a:bodyPr>
          <a:lstStyle/>
          <a:p>
            <a:pPr marL="608843" lvl="1" indent="-304421" algn="l">
              <a:lnSpc>
                <a:spcPts val="4230"/>
              </a:lnSpc>
              <a:buFont typeface="Arial"/>
              <a:buChar char="•"/>
            </a:pPr>
            <a:r>
              <a:rPr lang="en-US" sz="2820">
                <a:solidFill>
                  <a:srgbClr val="0A0147"/>
                </a:solidFill>
                <a:latin typeface="Inter"/>
                <a:ea typeface="Inter"/>
                <a:cs typeface="Inter"/>
                <a:sym typeface="Inter"/>
              </a:rPr>
              <a:t>Tăng độ chính xác và giảm độ phức tạp: Độ chính xác tăng từ 97.66% (ELRL-E) lên 98.83% (SVM + LDA), trong khi chỉ sử dụng 2 mô hình thay vì 4, giảm độ phức tạp tính toán và nguy cơ overfitting. </a:t>
            </a:r>
          </a:p>
          <a:p>
            <a:pPr algn="l">
              <a:lnSpc>
                <a:spcPts val="4230"/>
              </a:lnSpc>
            </a:pPr>
            <a:endParaRPr lang="en-US" sz="2820">
              <a:solidFill>
                <a:srgbClr val="0A0147"/>
              </a:solidFill>
              <a:latin typeface="Inter"/>
              <a:ea typeface="Inter"/>
              <a:cs typeface="Inter"/>
              <a:sym typeface="Inter"/>
            </a:endParaRPr>
          </a:p>
          <a:p>
            <a:pPr marL="608843" lvl="1" indent="-304421" algn="l">
              <a:lnSpc>
                <a:spcPts val="4230"/>
              </a:lnSpc>
              <a:buFont typeface="Arial"/>
              <a:buChar char="•"/>
            </a:pPr>
            <a:r>
              <a:rPr lang="en-US" sz="2820">
                <a:solidFill>
                  <a:srgbClr val="0A0147"/>
                </a:solidFill>
                <a:latin typeface="Inter"/>
                <a:ea typeface="Inter"/>
                <a:cs typeface="Inter"/>
                <a:sym typeface="Inter"/>
              </a:rPr>
              <a:t>Giảm số trường hợp bỏ sót ác tính: SVM + LDA chỉ có 2 false negatives, thấp hơn đáng kể so với các mô hình khác (SVM: 6, Logistic Regression: 4), tăng độ an toàn trong chẩn đoán ung thư vú.</a:t>
            </a:r>
          </a:p>
          <a:p>
            <a:pPr algn="l">
              <a:lnSpc>
                <a:spcPts val="4230"/>
              </a:lnSpc>
            </a:pPr>
            <a:endParaRPr lang="en-US" sz="2820">
              <a:solidFill>
                <a:srgbClr val="0A0147"/>
              </a:solidFill>
              <a:latin typeface="Inter"/>
              <a:ea typeface="Inter"/>
              <a:cs typeface="Inter"/>
              <a:sym typeface="Inter"/>
            </a:endParaRPr>
          </a:p>
          <a:p>
            <a:pPr marL="608843" lvl="1" indent="-304421" algn="l">
              <a:lnSpc>
                <a:spcPts val="4230"/>
              </a:lnSpc>
              <a:buFont typeface="Arial"/>
              <a:buChar char="•"/>
            </a:pPr>
            <a:r>
              <a:rPr lang="en-US" sz="2820">
                <a:solidFill>
                  <a:srgbClr val="0A0147"/>
                </a:solidFill>
                <a:latin typeface="Inter"/>
                <a:ea typeface="Inter"/>
                <a:cs typeface="Inter"/>
                <a:sym typeface="Inter"/>
              </a:rPr>
              <a:t>Cải thiện độ nhạy và duy trì độ đặc hiệu: Độ nhạy đạt 96.9% (so với 90.6% của SVM và 93.8% của Logistic Regression) và độ đặc hiệu đạt 100%, tối ưu hóa khả năng phát hiện ca ác tính mà không tăng nhầm lẫn dương tính giả.</a:t>
            </a:r>
          </a:p>
          <a:p>
            <a:pPr algn="l">
              <a:lnSpc>
                <a:spcPts val="4230"/>
              </a:lnSpc>
            </a:pPr>
            <a:endParaRPr lang="en-US" sz="2820">
              <a:solidFill>
                <a:srgbClr val="0A0147"/>
              </a:solidFill>
              <a:latin typeface="Inter"/>
              <a:ea typeface="Inter"/>
              <a:cs typeface="Inter"/>
              <a:sym typeface="Inter"/>
            </a:endParaRPr>
          </a:p>
          <a:p>
            <a:pPr algn="l">
              <a:lnSpc>
                <a:spcPts val="4230"/>
              </a:lnSpc>
            </a:pPr>
            <a:endParaRPr lang="en-US" sz="2820">
              <a:solidFill>
                <a:srgbClr val="0A0147"/>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1117689"/>
            <a:ext cx="13637203"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HẠN CHẾ</a:t>
            </a:r>
          </a:p>
        </p:txBody>
      </p:sp>
      <p:sp>
        <p:nvSpPr>
          <p:cNvPr id="3" name="TextBox 3"/>
          <p:cNvSpPr txBox="1"/>
          <p:nvPr/>
        </p:nvSpPr>
        <p:spPr>
          <a:xfrm>
            <a:off x="16998355" y="9567851"/>
            <a:ext cx="962949"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19/23</a:t>
            </a:r>
          </a:p>
        </p:txBody>
      </p:sp>
      <p:sp>
        <p:nvSpPr>
          <p:cNvPr id="4" name="TextBox 4"/>
          <p:cNvSpPr txBox="1"/>
          <p:nvPr/>
        </p:nvSpPr>
        <p:spPr>
          <a:xfrm>
            <a:off x="1006079" y="2307346"/>
            <a:ext cx="15992276" cy="6995160"/>
          </a:xfrm>
          <a:prstGeom prst="rect">
            <a:avLst/>
          </a:prstGeom>
        </p:spPr>
        <p:txBody>
          <a:bodyPr lIns="0" tIns="0" rIns="0" bIns="0" rtlCol="0" anchor="t">
            <a:spAutoFit/>
          </a:bodyPr>
          <a:lstStyle/>
          <a:p>
            <a:pPr algn="l">
              <a:lnSpc>
                <a:spcPts val="5099"/>
              </a:lnSpc>
            </a:pPr>
            <a:r>
              <a:rPr lang="en-US" sz="3399">
                <a:solidFill>
                  <a:srgbClr val="0A0147"/>
                </a:solidFill>
                <a:latin typeface="Inter"/>
                <a:ea typeface="Inter"/>
                <a:cs typeface="Inter"/>
                <a:sym typeface="Inter"/>
              </a:rPr>
              <a:t>Tuy nhiên, trong quá trình nghiên cứu, cũng có những khó khăn mà nhóm gặp phải:</a:t>
            </a:r>
          </a:p>
          <a:p>
            <a:pPr marL="734059" lvl="1" indent="-367030" algn="l">
              <a:lnSpc>
                <a:spcPts val="5099"/>
              </a:lnSpc>
              <a:buFont typeface="Arial"/>
              <a:buChar char="•"/>
            </a:pPr>
            <a:r>
              <a:rPr lang="en-US" sz="3399" u="none" strike="noStrike">
                <a:solidFill>
                  <a:srgbClr val="0A0147"/>
                </a:solidFill>
                <a:latin typeface="Inter"/>
                <a:ea typeface="Inter"/>
                <a:cs typeface="Inter"/>
                <a:sym typeface="Inter"/>
              </a:rPr>
              <a:t>Bộ dữ liệu dù kinh điển và phổ biến, nhưng do mô hình phụ thuộc vào nó nên chưa thể tổng quát hoá cho mô hình.</a:t>
            </a:r>
          </a:p>
          <a:p>
            <a:pPr algn="l">
              <a:lnSpc>
                <a:spcPts val="5099"/>
              </a:lnSpc>
            </a:pPr>
            <a:endParaRPr lang="en-US" sz="3399" u="none" strike="noStrike">
              <a:solidFill>
                <a:srgbClr val="0A0147"/>
              </a:solidFill>
              <a:latin typeface="Inter"/>
              <a:ea typeface="Inter"/>
              <a:cs typeface="Inter"/>
              <a:sym typeface="Inter"/>
            </a:endParaRPr>
          </a:p>
          <a:p>
            <a:pPr marL="734059" lvl="1" indent="-367030" algn="l">
              <a:lnSpc>
                <a:spcPts val="5099"/>
              </a:lnSpc>
              <a:buFont typeface="Arial"/>
              <a:buChar char="•"/>
            </a:pPr>
            <a:r>
              <a:rPr lang="en-US" sz="3399" u="none" strike="noStrike">
                <a:solidFill>
                  <a:srgbClr val="0A0147"/>
                </a:solidFill>
                <a:latin typeface="Inter"/>
                <a:ea typeface="Inter"/>
                <a:cs typeface="Inter"/>
                <a:sym typeface="Inter"/>
              </a:rPr>
              <a:t>Bộ dữ liệu chỉ có lượng dữ liệu vừa phải, nên dễ xảy ra overfitting.</a:t>
            </a:r>
          </a:p>
          <a:p>
            <a:pPr algn="l">
              <a:lnSpc>
                <a:spcPts val="5099"/>
              </a:lnSpc>
            </a:pPr>
            <a:endParaRPr lang="en-US" sz="3399" u="none" strike="noStrike">
              <a:solidFill>
                <a:srgbClr val="0A0147"/>
              </a:solidFill>
              <a:latin typeface="Inter"/>
              <a:ea typeface="Inter"/>
              <a:cs typeface="Inter"/>
              <a:sym typeface="Inter"/>
            </a:endParaRPr>
          </a:p>
          <a:p>
            <a:pPr marL="734059" lvl="1" indent="-367030" algn="l">
              <a:lnSpc>
                <a:spcPts val="5099"/>
              </a:lnSpc>
              <a:buFont typeface="Arial"/>
              <a:buChar char="•"/>
            </a:pPr>
            <a:r>
              <a:rPr lang="en-US" sz="3399" u="none" strike="noStrike">
                <a:solidFill>
                  <a:srgbClr val="0A0147"/>
                </a:solidFill>
                <a:latin typeface="Inter"/>
                <a:ea typeface="Inter"/>
                <a:cs typeface="Inter"/>
                <a:sym typeface="Inter"/>
              </a:rPr>
              <a:t>Độ nhạy không phải 100%, vẫn có trường hợp phân loại thành lành tính giả.</a:t>
            </a:r>
          </a:p>
          <a:p>
            <a:pPr algn="l">
              <a:lnSpc>
                <a:spcPts val="5099"/>
              </a:lnSpc>
            </a:pPr>
            <a:endParaRPr lang="en-US" sz="3399" u="none" strike="noStrike">
              <a:solidFill>
                <a:srgbClr val="0A0147"/>
              </a:solidFill>
              <a:latin typeface="Inter"/>
              <a:ea typeface="Inter"/>
              <a:cs typeface="Inter"/>
              <a:sym typeface="Inter"/>
            </a:endParaRPr>
          </a:p>
          <a:p>
            <a:pPr algn="l">
              <a:lnSpc>
                <a:spcPts val="5099"/>
              </a:lnSpc>
            </a:pPr>
            <a:endParaRPr lang="en-US" sz="3399" u="none" strike="noStrike">
              <a:solidFill>
                <a:srgbClr val="0A0147"/>
              </a:solidFill>
              <a:latin typeface="Inter"/>
              <a:ea typeface="Inter"/>
              <a:cs typeface="Inter"/>
              <a:sym typeface="Inter"/>
            </a:endParaRPr>
          </a:p>
          <a:p>
            <a:pPr algn="l">
              <a:lnSpc>
                <a:spcPts val="5099"/>
              </a:lnSpc>
            </a:pPr>
            <a:endParaRPr lang="en-US" sz="3399" u="none" strike="noStrike">
              <a:solidFill>
                <a:srgbClr val="0A0147"/>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1104900"/>
            <a:ext cx="10634963"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MỤC LỤC</a:t>
            </a:r>
          </a:p>
        </p:txBody>
      </p:sp>
      <p:sp>
        <p:nvSpPr>
          <p:cNvPr id="3" name="TextBox 3"/>
          <p:cNvSpPr txBox="1"/>
          <p:nvPr/>
        </p:nvSpPr>
        <p:spPr>
          <a:xfrm>
            <a:off x="1028700" y="2660800"/>
            <a:ext cx="752994" cy="1105458"/>
          </a:xfrm>
          <a:prstGeom prst="rect">
            <a:avLst/>
          </a:prstGeom>
        </p:spPr>
        <p:txBody>
          <a:bodyPr lIns="0" tIns="0" rIns="0" bIns="0" rtlCol="0" anchor="t">
            <a:spAutoFit/>
          </a:bodyPr>
          <a:lstStyle/>
          <a:p>
            <a:pPr marL="0" lvl="0" indent="0" algn="ctr">
              <a:lnSpc>
                <a:spcPts val="8419"/>
              </a:lnSpc>
            </a:pPr>
            <a:r>
              <a:rPr lang="en-US" sz="8018" b="1">
                <a:solidFill>
                  <a:srgbClr val="0A0147"/>
                </a:solidFill>
                <a:latin typeface="Inter Ultra-Bold"/>
                <a:ea typeface="Inter Ultra-Bold"/>
                <a:cs typeface="Inter Ultra-Bold"/>
                <a:sym typeface="Inter Ultra-Bold"/>
              </a:rPr>
              <a:t>1</a:t>
            </a:r>
          </a:p>
        </p:txBody>
      </p:sp>
      <p:sp>
        <p:nvSpPr>
          <p:cNvPr id="4" name="TextBox 4"/>
          <p:cNvSpPr txBox="1"/>
          <p:nvPr/>
        </p:nvSpPr>
        <p:spPr>
          <a:xfrm>
            <a:off x="2156141" y="2837092"/>
            <a:ext cx="10893879" cy="696232"/>
          </a:xfrm>
          <a:prstGeom prst="rect">
            <a:avLst/>
          </a:prstGeom>
        </p:spPr>
        <p:txBody>
          <a:bodyPr lIns="0" tIns="0" rIns="0" bIns="0" rtlCol="0" anchor="t">
            <a:spAutoFit/>
          </a:bodyPr>
          <a:lstStyle/>
          <a:p>
            <a:pPr algn="l">
              <a:lnSpc>
                <a:spcPts val="5527"/>
              </a:lnSpc>
              <a:spcBef>
                <a:spcPct val="0"/>
              </a:spcBef>
            </a:pPr>
            <a:r>
              <a:rPr lang="en-US" sz="4531">
                <a:solidFill>
                  <a:srgbClr val="0A0147"/>
                </a:solidFill>
                <a:latin typeface="Inter"/>
                <a:ea typeface="Inter"/>
                <a:cs typeface="Inter"/>
                <a:sym typeface="Inter"/>
              </a:rPr>
              <a:t>Giới thiệu</a:t>
            </a:r>
          </a:p>
        </p:txBody>
      </p:sp>
      <p:sp>
        <p:nvSpPr>
          <p:cNvPr id="5" name="TextBox 5"/>
          <p:cNvSpPr txBox="1"/>
          <p:nvPr/>
        </p:nvSpPr>
        <p:spPr>
          <a:xfrm>
            <a:off x="15706642"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2/23</a:t>
            </a:r>
          </a:p>
        </p:txBody>
      </p:sp>
      <p:sp>
        <p:nvSpPr>
          <p:cNvPr id="6" name="TextBox 6"/>
          <p:cNvSpPr txBox="1"/>
          <p:nvPr/>
        </p:nvSpPr>
        <p:spPr>
          <a:xfrm>
            <a:off x="1028700" y="4166308"/>
            <a:ext cx="752994" cy="1105458"/>
          </a:xfrm>
          <a:prstGeom prst="rect">
            <a:avLst/>
          </a:prstGeom>
        </p:spPr>
        <p:txBody>
          <a:bodyPr lIns="0" tIns="0" rIns="0" bIns="0" rtlCol="0" anchor="t">
            <a:spAutoFit/>
          </a:bodyPr>
          <a:lstStyle/>
          <a:p>
            <a:pPr marL="0" lvl="0" indent="0" algn="ctr">
              <a:lnSpc>
                <a:spcPts val="8419"/>
              </a:lnSpc>
            </a:pPr>
            <a:r>
              <a:rPr lang="en-US" sz="8018" b="1">
                <a:solidFill>
                  <a:srgbClr val="0A0147"/>
                </a:solidFill>
                <a:latin typeface="Inter Ultra-Bold"/>
                <a:ea typeface="Inter Ultra-Bold"/>
                <a:cs typeface="Inter Ultra-Bold"/>
                <a:sym typeface="Inter Ultra-Bold"/>
              </a:rPr>
              <a:t>2</a:t>
            </a:r>
          </a:p>
        </p:txBody>
      </p:sp>
      <p:sp>
        <p:nvSpPr>
          <p:cNvPr id="7" name="TextBox 7"/>
          <p:cNvSpPr txBox="1"/>
          <p:nvPr/>
        </p:nvSpPr>
        <p:spPr>
          <a:xfrm>
            <a:off x="1028700" y="5671816"/>
            <a:ext cx="752994" cy="1105458"/>
          </a:xfrm>
          <a:prstGeom prst="rect">
            <a:avLst/>
          </a:prstGeom>
        </p:spPr>
        <p:txBody>
          <a:bodyPr lIns="0" tIns="0" rIns="0" bIns="0" rtlCol="0" anchor="t">
            <a:spAutoFit/>
          </a:bodyPr>
          <a:lstStyle/>
          <a:p>
            <a:pPr marL="0" lvl="0" indent="0" algn="ctr">
              <a:lnSpc>
                <a:spcPts val="8419"/>
              </a:lnSpc>
            </a:pPr>
            <a:r>
              <a:rPr lang="en-US" sz="8018" b="1">
                <a:solidFill>
                  <a:srgbClr val="0A0147"/>
                </a:solidFill>
                <a:latin typeface="Inter Ultra-Bold"/>
                <a:ea typeface="Inter Ultra-Bold"/>
                <a:cs typeface="Inter Ultra-Bold"/>
                <a:sym typeface="Inter Ultra-Bold"/>
              </a:rPr>
              <a:t>3</a:t>
            </a:r>
          </a:p>
        </p:txBody>
      </p:sp>
      <p:sp>
        <p:nvSpPr>
          <p:cNvPr id="8" name="TextBox 8"/>
          <p:cNvSpPr txBox="1"/>
          <p:nvPr/>
        </p:nvSpPr>
        <p:spPr>
          <a:xfrm>
            <a:off x="2156141" y="4258408"/>
            <a:ext cx="10893879" cy="696232"/>
          </a:xfrm>
          <a:prstGeom prst="rect">
            <a:avLst/>
          </a:prstGeom>
        </p:spPr>
        <p:txBody>
          <a:bodyPr lIns="0" tIns="0" rIns="0" bIns="0" rtlCol="0" anchor="t">
            <a:spAutoFit/>
          </a:bodyPr>
          <a:lstStyle/>
          <a:p>
            <a:pPr algn="l">
              <a:lnSpc>
                <a:spcPts val="5527"/>
              </a:lnSpc>
              <a:spcBef>
                <a:spcPct val="0"/>
              </a:spcBef>
            </a:pPr>
            <a:r>
              <a:rPr lang="en-US" sz="4531">
                <a:solidFill>
                  <a:srgbClr val="0A0147"/>
                </a:solidFill>
                <a:latin typeface="Inter"/>
                <a:ea typeface="Inter"/>
                <a:cs typeface="Inter"/>
                <a:sym typeface="Inter"/>
              </a:rPr>
              <a:t>Các nghiên cứu liên quan</a:t>
            </a:r>
          </a:p>
        </p:txBody>
      </p:sp>
      <p:sp>
        <p:nvSpPr>
          <p:cNvPr id="9" name="TextBox 9"/>
          <p:cNvSpPr txBox="1"/>
          <p:nvPr/>
        </p:nvSpPr>
        <p:spPr>
          <a:xfrm>
            <a:off x="2156141" y="5814516"/>
            <a:ext cx="10893879" cy="696232"/>
          </a:xfrm>
          <a:prstGeom prst="rect">
            <a:avLst/>
          </a:prstGeom>
        </p:spPr>
        <p:txBody>
          <a:bodyPr lIns="0" tIns="0" rIns="0" bIns="0" rtlCol="0" anchor="t">
            <a:spAutoFit/>
          </a:bodyPr>
          <a:lstStyle/>
          <a:p>
            <a:pPr algn="l">
              <a:lnSpc>
                <a:spcPts val="5527"/>
              </a:lnSpc>
              <a:spcBef>
                <a:spcPct val="0"/>
              </a:spcBef>
            </a:pPr>
            <a:r>
              <a:rPr lang="en-US" sz="4531">
                <a:solidFill>
                  <a:srgbClr val="0A0147"/>
                </a:solidFill>
                <a:latin typeface="Inter"/>
                <a:ea typeface="Inter"/>
                <a:cs typeface="Inter"/>
                <a:sym typeface="Inter"/>
              </a:rPr>
              <a:t>Dữ liệu và phương pháp nghiên cứu</a:t>
            </a:r>
          </a:p>
        </p:txBody>
      </p:sp>
      <p:sp>
        <p:nvSpPr>
          <p:cNvPr id="10" name="TextBox 10"/>
          <p:cNvSpPr txBox="1"/>
          <p:nvPr/>
        </p:nvSpPr>
        <p:spPr>
          <a:xfrm>
            <a:off x="1028700" y="7177323"/>
            <a:ext cx="752994" cy="1105458"/>
          </a:xfrm>
          <a:prstGeom prst="rect">
            <a:avLst/>
          </a:prstGeom>
        </p:spPr>
        <p:txBody>
          <a:bodyPr lIns="0" tIns="0" rIns="0" bIns="0" rtlCol="0" anchor="t">
            <a:spAutoFit/>
          </a:bodyPr>
          <a:lstStyle/>
          <a:p>
            <a:pPr marL="0" lvl="0" indent="0" algn="ctr">
              <a:lnSpc>
                <a:spcPts val="8419"/>
              </a:lnSpc>
            </a:pPr>
            <a:r>
              <a:rPr lang="en-US" sz="8018" b="1">
                <a:solidFill>
                  <a:srgbClr val="0A0147"/>
                </a:solidFill>
                <a:latin typeface="Inter Ultra-Bold"/>
                <a:ea typeface="Inter Ultra-Bold"/>
                <a:cs typeface="Inter Ultra-Bold"/>
                <a:sym typeface="Inter Ultra-Bold"/>
              </a:rPr>
              <a:t>4</a:t>
            </a:r>
          </a:p>
        </p:txBody>
      </p:sp>
      <p:sp>
        <p:nvSpPr>
          <p:cNvPr id="11" name="TextBox 11"/>
          <p:cNvSpPr txBox="1"/>
          <p:nvPr/>
        </p:nvSpPr>
        <p:spPr>
          <a:xfrm>
            <a:off x="2156141" y="7320024"/>
            <a:ext cx="10893879" cy="696232"/>
          </a:xfrm>
          <a:prstGeom prst="rect">
            <a:avLst/>
          </a:prstGeom>
        </p:spPr>
        <p:txBody>
          <a:bodyPr lIns="0" tIns="0" rIns="0" bIns="0" rtlCol="0" anchor="t">
            <a:spAutoFit/>
          </a:bodyPr>
          <a:lstStyle/>
          <a:p>
            <a:pPr algn="l">
              <a:lnSpc>
                <a:spcPts val="5527"/>
              </a:lnSpc>
              <a:spcBef>
                <a:spcPct val="0"/>
              </a:spcBef>
            </a:pPr>
            <a:r>
              <a:rPr lang="en-US" sz="4531">
                <a:solidFill>
                  <a:srgbClr val="0A0147"/>
                </a:solidFill>
                <a:latin typeface="Inter"/>
                <a:ea typeface="Inter"/>
                <a:cs typeface="Inter"/>
                <a:sym typeface="Inter"/>
              </a:rPr>
              <a:t>Kết quả và kết luận</a:t>
            </a:r>
          </a:p>
        </p:txBody>
      </p:sp>
      <p:sp>
        <p:nvSpPr>
          <p:cNvPr id="12" name="TextBox 12"/>
          <p:cNvSpPr txBox="1"/>
          <p:nvPr/>
        </p:nvSpPr>
        <p:spPr>
          <a:xfrm>
            <a:off x="1028700" y="8682831"/>
            <a:ext cx="752994" cy="1105458"/>
          </a:xfrm>
          <a:prstGeom prst="rect">
            <a:avLst/>
          </a:prstGeom>
        </p:spPr>
        <p:txBody>
          <a:bodyPr lIns="0" tIns="0" rIns="0" bIns="0" rtlCol="0" anchor="t">
            <a:spAutoFit/>
          </a:bodyPr>
          <a:lstStyle/>
          <a:p>
            <a:pPr marL="0" lvl="0" indent="0" algn="ctr">
              <a:lnSpc>
                <a:spcPts val="8419"/>
              </a:lnSpc>
            </a:pPr>
            <a:r>
              <a:rPr lang="en-US" sz="8018" b="1">
                <a:solidFill>
                  <a:srgbClr val="0A0147"/>
                </a:solidFill>
                <a:latin typeface="Inter Ultra-Bold"/>
                <a:ea typeface="Inter Ultra-Bold"/>
                <a:cs typeface="Inter Ultra-Bold"/>
                <a:sym typeface="Inter Ultra-Bold"/>
              </a:rPr>
              <a:t>5</a:t>
            </a:r>
          </a:p>
        </p:txBody>
      </p:sp>
      <p:sp>
        <p:nvSpPr>
          <p:cNvPr id="13" name="TextBox 13"/>
          <p:cNvSpPr txBox="1"/>
          <p:nvPr/>
        </p:nvSpPr>
        <p:spPr>
          <a:xfrm>
            <a:off x="2156141" y="8825532"/>
            <a:ext cx="10893879" cy="696232"/>
          </a:xfrm>
          <a:prstGeom prst="rect">
            <a:avLst/>
          </a:prstGeom>
        </p:spPr>
        <p:txBody>
          <a:bodyPr lIns="0" tIns="0" rIns="0" bIns="0" rtlCol="0" anchor="t">
            <a:spAutoFit/>
          </a:bodyPr>
          <a:lstStyle/>
          <a:p>
            <a:pPr algn="l">
              <a:lnSpc>
                <a:spcPts val="5527"/>
              </a:lnSpc>
              <a:spcBef>
                <a:spcPct val="0"/>
              </a:spcBef>
            </a:pPr>
            <a:r>
              <a:rPr lang="en-US" sz="4531">
                <a:solidFill>
                  <a:srgbClr val="0A0147"/>
                </a:solidFill>
                <a:latin typeface="Inter"/>
                <a:ea typeface="Inter"/>
                <a:cs typeface="Inter"/>
                <a:sym typeface="Inter"/>
              </a:rPr>
              <a:t>Thảo luận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481367" y="4832244"/>
          <a:ext cx="13138262" cy="4206092"/>
        </p:xfrm>
        <a:graphic>
          <a:graphicData uri="http://schemas.openxmlformats.org/drawingml/2006/table">
            <a:tbl>
              <a:tblPr/>
              <a:tblGrid>
                <a:gridCol w="3474389">
                  <a:extLst>
                    <a:ext uri="{9D8B030D-6E8A-4147-A177-3AD203B41FA5}">
                      <a16:colId xmlns:a16="http://schemas.microsoft.com/office/drawing/2014/main" val="20000"/>
                    </a:ext>
                  </a:extLst>
                </a:gridCol>
                <a:gridCol w="3221291">
                  <a:extLst>
                    <a:ext uri="{9D8B030D-6E8A-4147-A177-3AD203B41FA5}">
                      <a16:colId xmlns:a16="http://schemas.microsoft.com/office/drawing/2014/main" val="20001"/>
                    </a:ext>
                  </a:extLst>
                </a:gridCol>
                <a:gridCol w="3221291">
                  <a:extLst>
                    <a:ext uri="{9D8B030D-6E8A-4147-A177-3AD203B41FA5}">
                      <a16:colId xmlns:a16="http://schemas.microsoft.com/office/drawing/2014/main" val="20002"/>
                    </a:ext>
                  </a:extLst>
                </a:gridCol>
                <a:gridCol w="3221291">
                  <a:extLst>
                    <a:ext uri="{9D8B030D-6E8A-4147-A177-3AD203B41FA5}">
                      <a16:colId xmlns:a16="http://schemas.microsoft.com/office/drawing/2014/main" val="20003"/>
                    </a:ext>
                  </a:extLst>
                </a:gridCol>
              </a:tblGrid>
              <a:tr h="2205862">
                <a:tc>
                  <a:txBody>
                    <a:bodyPr/>
                    <a:lstStyle/>
                    <a:p>
                      <a:pPr algn="ctr">
                        <a:lnSpc>
                          <a:spcPts val="4899"/>
                        </a:lnSpc>
                        <a:defRPr/>
                      </a:pPr>
                      <a:r>
                        <a:rPr lang="en-US" sz="3499" b="1">
                          <a:solidFill>
                            <a:srgbClr val="000000"/>
                          </a:solidFill>
                          <a:latin typeface="Inter Bold"/>
                          <a:ea typeface="Inter Bold"/>
                          <a:cs typeface="Inter Bold"/>
                          <a:sym typeface="Inter Bold"/>
                        </a:rPr>
                        <a:t>Độ chính xác</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4899"/>
                        </a:lnSpc>
                        <a:defRPr/>
                      </a:pPr>
                      <a:r>
                        <a:rPr lang="en-US" sz="3499" b="1">
                          <a:solidFill>
                            <a:srgbClr val="000000"/>
                          </a:solidFill>
                          <a:latin typeface="Inter Bold"/>
                          <a:ea typeface="Inter Bold"/>
                          <a:cs typeface="Inter Bold"/>
                          <a:sym typeface="Inter Bold"/>
                        </a:rPr>
                        <a:t>Độ nhạy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4899"/>
                        </a:lnSpc>
                        <a:defRPr/>
                      </a:pPr>
                      <a:r>
                        <a:rPr lang="en-US" sz="3499" b="1">
                          <a:solidFill>
                            <a:srgbClr val="000000"/>
                          </a:solidFill>
                          <a:latin typeface="Inter Bold"/>
                          <a:ea typeface="Inter Bold"/>
                          <a:cs typeface="Inter Bold"/>
                          <a:sym typeface="Inter Bold"/>
                        </a:rPr>
                        <a:t>Độ đặc hiệu</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5179"/>
                        </a:lnSpc>
                        <a:defRPr/>
                      </a:pPr>
                      <a:r>
                        <a:rPr lang="en-US" sz="3699" b="1">
                          <a:solidFill>
                            <a:srgbClr val="000000"/>
                          </a:solidFill>
                          <a:latin typeface="Inter Bold"/>
                          <a:ea typeface="Inter Bold"/>
                          <a:cs typeface="Inter Bold"/>
                          <a:sym typeface="Inter Bold"/>
                        </a:rPr>
                        <a:t>F1-score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2000230">
                <a:tc>
                  <a:txBody>
                    <a:bodyPr/>
                    <a:lstStyle/>
                    <a:p>
                      <a:pPr algn="ctr">
                        <a:lnSpc>
                          <a:spcPts val="4199"/>
                        </a:lnSpc>
                        <a:defRPr/>
                      </a:pPr>
                      <a:r>
                        <a:rPr lang="en-US" sz="2999">
                          <a:solidFill>
                            <a:srgbClr val="000000"/>
                          </a:solidFill>
                          <a:latin typeface="Inter"/>
                          <a:ea typeface="Inter"/>
                          <a:cs typeface="Inter"/>
                          <a:sym typeface="Inter"/>
                        </a:rPr>
                        <a:t>98.83%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Inter"/>
                          <a:ea typeface="Inter"/>
                          <a:cs typeface="Inter"/>
                          <a:sym typeface="Inter"/>
                        </a:rPr>
                        <a:t>96.88%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A0147"/>
                          </a:solidFill>
                          <a:latin typeface="Inter"/>
                          <a:ea typeface="Inter"/>
                          <a:cs typeface="Inter"/>
                          <a:sym typeface="Inter"/>
                        </a:rPr>
                        <a:t>100%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Inter"/>
                          <a:ea typeface="Inter"/>
                          <a:cs typeface="Inter"/>
                          <a:sym typeface="Inter"/>
                        </a:rPr>
                        <a:t>98.41%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15706642"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20/23</a:t>
            </a:r>
          </a:p>
        </p:txBody>
      </p:sp>
      <p:sp>
        <p:nvSpPr>
          <p:cNvPr id="4" name="TextBox 4"/>
          <p:cNvSpPr txBox="1"/>
          <p:nvPr/>
        </p:nvSpPr>
        <p:spPr>
          <a:xfrm>
            <a:off x="752374" y="757717"/>
            <a:ext cx="10634963" cy="861137"/>
          </a:xfrm>
          <a:prstGeom prst="rect">
            <a:avLst/>
          </a:prstGeom>
        </p:spPr>
        <p:txBody>
          <a:bodyPr lIns="0" tIns="0" rIns="0" bIns="0" rtlCol="0" anchor="t">
            <a:spAutoFit/>
          </a:bodyPr>
          <a:lstStyle/>
          <a:p>
            <a:pPr algn="l">
              <a:lnSpc>
                <a:spcPts val="6514"/>
              </a:lnSpc>
            </a:pPr>
            <a:r>
              <a:rPr lang="en-US" sz="6204" b="1">
                <a:solidFill>
                  <a:srgbClr val="0A0147"/>
                </a:solidFill>
                <a:latin typeface="Inter Bold"/>
                <a:ea typeface="Inter Bold"/>
                <a:cs typeface="Inter Bold"/>
                <a:sym typeface="Inter Bold"/>
              </a:rPr>
              <a:t>5: KẾT LUẬN</a:t>
            </a:r>
          </a:p>
        </p:txBody>
      </p:sp>
      <p:sp>
        <p:nvSpPr>
          <p:cNvPr id="5" name="TextBox 5"/>
          <p:cNvSpPr txBox="1"/>
          <p:nvPr/>
        </p:nvSpPr>
        <p:spPr>
          <a:xfrm>
            <a:off x="1267024" y="1774715"/>
            <a:ext cx="15566949" cy="2527935"/>
          </a:xfrm>
          <a:prstGeom prst="rect">
            <a:avLst/>
          </a:prstGeom>
        </p:spPr>
        <p:txBody>
          <a:bodyPr lIns="0" tIns="0" rIns="0" bIns="0" rtlCol="0" anchor="t">
            <a:spAutoFit/>
          </a:bodyPr>
          <a:lstStyle/>
          <a:p>
            <a:pPr marL="734059" lvl="1" indent="-367030" algn="just">
              <a:lnSpc>
                <a:spcPts val="5099"/>
              </a:lnSpc>
              <a:buFont typeface="Arial"/>
              <a:buChar char="•"/>
            </a:pPr>
            <a:r>
              <a:rPr lang="en-US" sz="3399">
                <a:solidFill>
                  <a:srgbClr val="0A0147"/>
                </a:solidFill>
                <a:latin typeface="Inter"/>
                <a:ea typeface="Inter"/>
                <a:cs typeface="Inter"/>
                <a:sym typeface="Inter"/>
              </a:rPr>
              <a:t>Việc kết hợp 2 thuật toán LDA để giảm chiều và SVM để phân loại cho hiệu suất vượt trội hơn những mô hình đơn lẻ khác, phù hợp cho nhu cầu chính xác của chẩn đoán ung thư vú.</a:t>
            </a:r>
          </a:p>
          <a:p>
            <a:pPr marL="734059" lvl="1" indent="-367030" algn="just">
              <a:lnSpc>
                <a:spcPts val="5099"/>
              </a:lnSpc>
              <a:buFont typeface="Arial"/>
              <a:buChar char="•"/>
            </a:pPr>
            <a:r>
              <a:rPr lang="en-US" sz="3399" u="none" strike="noStrike">
                <a:solidFill>
                  <a:srgbClr val="0A0147"/>
                </a:solidFill>
                <a:latin typeface="Inter"/>
                <a:ea typeface="Inter"/>
                <a:cs typeface="Inter"/>
                <a:sym typeface="Inter"/>
              </a:rPr>
              <a:t>Mô hình LDA-SVM đạt được kết quả tốt: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5706642"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21/23</a:t>
            </a:r>
          </a:p>
        </p:txBody>
      </p:sp>
      <p:sp>
        <p:nvSpPr>
          <p:cNvPr id="3" name="TextBox 3"/>
          <p:cNvSpPr txBox="1"/>
          <p:nvPr/>
        </p:nvSpPr>
        <p:spPr>
          <a:xfrm>
            <a:off x="1267024" y="4123182"/>
            <a:ext cx="13839530" cy="1020318"/>
          </a:xfrm>
          <a:prstGeom prst="rect">
            <a:avLst/>
          </a:prstGeom>
        </p:spPr>
        <p:txBody>
          <a:bodyPr lIns="0" tIns="0" rIns="0" bIns="0" rtlCol="0" anchor="t">
            <a:spAutoFit/>
          </a:bodyPr>
          <a:lstStyle/>
          <a:p>
            <a:pPr marL="712470" lvl="1" indent="-356235" algn="just">
              <a:lnSpc>
                <a:spcPts val="4026"/>
              </a:lnSpc>
              <a:spcBef>
                <a:spcPct val="0"/>
              </a:spcBef>
              <a:buFont typeface="Arial"/>
              <a:buChar char="•"/>
            </a:pPr>
            <a:r>
              <a:rPr lang="en-US" sz="3300">
                <a:solidFill>
                  <a:srgbClr val="0A0147"/>
                </a:solidFill>
                <a:latin typeface="Inter"/>
                <a:ea typeface="Inter"/>
                <a:cs typeface="Inter"/>
                <a:sym typeface="Inter"/>
              </a:rPr>
              <a:t>Độ đặc hiệu tuyệt đối của mô hình giúp tránh các ca sinh thiết không cần thiết, từ đó giảm đáng kể chi phí phát sinh.</a:t>
            </a:r>
          </a:p>
        </p:txBody>
      </p:sp>
      <p:sp>
        <p:nvSpPr>
          <p:cNvPr id="4" name="TextBox 4"/>
          <p:cNvSpPr txBox="1"/>
          <p:nvPr/>
        </p:nvSpPr>
        <p:spPr>
          <a:xfrm>
            <a:off x="1267024" y="1860440"/>
            <a:ext cx="15992276" cy="1525143"/>
          </a:xfrm>
          <a:prstGeom prst="rect">
            <a:avLst/>
          </a:prstGeom>
        </p:spPr>
        <p:txBody>
          <a:bodyPr lIns="0" tIns="0" rIns="0" bIns="0" rtlCol="0" anchor="t">
            <a:spAutoFit/>
          </a:bodyPr>
          <a:lstStyle/>
          <a:p>
            <a:pPr marL="712470" lvl="1" indent="-356235" algn="just">
              <a:lnSpc>
                <a:spcPts val="4026"/>
              </a:lnSpc>
              <a:spcBef>
                <a:spcPct val="0"/>
              </a:spcBef>
              <a:buFont typeface="Arial"/>
              <a:buChar char="•"/>
            </a:pPr>
            <a:r>
              <a:rPr lang="en-US" sz="3300">
                <a:solidFill>
                  <a:srgbClr val="0A0147"/>
                </a:solidFill>
                <a:latin typeface="Inter"/>
                <a:ea typeface="Inter"/>
                <a:cs typeface="Inter"/>
                <a:sym typeface="Inter"/>
              </a:rPr>
              <a:t>So với SVM đơn lẻ có độ chính xác 96.49%, K-SVM hybrid với 97.38% và Logistic Regression với 97.08%, mô hình cho thấy hiệu quả mạnh mẽ khi kết hợp cả 2 phương pháp.</a:t>
            </a:r>
          </a:p>
        </p:txBody>
      </p:sp>
      <p:sp>
        <p:nvSpPr>
          <p:cNvPr id="5" name="TextBox 5"/>
          <p:cNvSpPr txBox="1"/>
          <p:nvPr/>
        </p:nvSpPr>
        <p:spPr>
          <a:xfrm>
            <a:off x="1267024" y="5876925"/>
            <a:ext cx="13839530" cy="1525143"/>
          </a:xfrm>
          <a:prstGeom prst="rect">
            <a:avLst/>
          </a:prstGeom>
        </p:spPr>
        <p:txBody>
          <a:bodyPr lIns="0" tIns="0" rIns="0" bIns="0" rtlCol="0" anchor="t">
            <a:spAutoFit/>
          </a:bodyPr>
          <a:lstStyle/>
          <a:p>
            <a:pPr marL="712470" lvl="1" indent="-356235" algn="just">
              <a:lnSpc>
                <a:spcPts val="4026"/>
              </a:lnSpc>
              <a:spcBef>
                <a:spcPct val="0"/>
              </a:spcBef>
              <a:buFont typeface="Arial"/>
              <a:buChar char="•"/>
            </a:pPr>
            <a:r>
              <a:rPr lang="en-US" sz="3300">
                <a:solidFill>
                  <a:srgbClr val="0A0147"/>
                </a:solidFill>
                <a:latin typeface="Inter"/>
                <a:ea typeface="Inter"/>
                <a:cs typeface="Inter"/>
                <a:sym typeface="Inter"/>
              </a:rPr>
              <a:t>Hiệu suất cao cho thấy mô hình có khả năng hỗ trợ quy trình chẩn đoán ở những nơi chưa có điều kiện, thiếu thiết bị chẩn đoán hiện đại.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5706642" y="9567851"/>
            <a:ext cx="2254662" cy="859612"/>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22/23</a:t>
            </a:r>
          </a:p>
          <a:p>
            <a:pPr marL="0" lvl="0" indent="0" algn="r">
              <a:lnSpc>
                <a:spcPts val="3440"/>
              </a:lnSpc>
              <a:spcBef>
                <a:spcPct val="0"/>
              </a:spcBef>
            </a:pPr>
            <a:endParaRPr lang="en-US" sz="2820">
              <a:solidFill>
                <a:srgbClr val="0A0147"/>
              </a:solidFill>
              <a:latin typeface="Inter"/>
              <a:ea typeface="Inter"/>
              <a:cs typeface="Inter"/>
              <a:sym typeface="Inter"/>
            </a:endParaRPr>
          </a:p>
        </p:txBody>
      </p:sp>
      <p:sp>
        <p:nvSpPr>
          <p:cNvPr id="3" name="TextBox 3"/>
          <p:cNvSpPr txBox="1"/>
          <p:nvPr/>
        </p:nvSpPr>
        <p:spPr>
          <a:xfrm>
            <a:off x="2106191" y="2190877"/>
            <a:ext cx="13181978" cy="1104138"/>
          </a:xfrm>
          <a:prstGeom prst="rect">
            <a:avLst/>
          </a:prstGeom>
        </p:spPr>
        <p:txBody>
          <a:bodyPr lIns="0" tIns="0" rIns="0" bIns="0" rtlCol="0" anchor="t">
            <a:spAutoFit/>
          </a:bodyPr>
          <a:lstStyle/>
          <a:p>
            <a:pPr marL="1468119" lvl="2" indent="-489373" algn="just">
              <a:lnSpc>
                <a:spcPts val="4385"/>
              </a:lnSpc>
              <a:buFont typeface="Arial"/>
              <a:buChar char="⚬"/>
            </a:pPr>
            <a:r>
              <a:rPr lang="en-US" sz="3399">
                <a:solidFill>
                  <a:srgbClr val="0A0147"/>
                </a:solidFill>
                <a:latin typeface="Inter"/>
                <a:ea typeface="Inter"/>
                <a:cs typeface="Inter"/>
                <a:sym typeface="Inter"/>
              </a:rPr>
              <a:t>Hướng tới các tập dữ liệu lớn, với chất lượng đặc trưng đa dạng không kém gì WDBC như SEER hay TCGA.</a:t>
            </a:r>
          </a:p>
        </p:txBody>
      </p:sp>
      <p:sp>
        <p:nvSpPr>
          <p:cNvPr id="4" name="TextBox 4"/>
          <p:cNvSpPr txBox="1"/>
          <p:nvPr/>
        </p:nvSpPr>
        <p:spPr>
          <a:xfrm>
            <a:off x="2106191" y="3771265"/>
            <a:ext cx="13181978" cy="551688"/>
          </a:xfrm>
          <a:prstGeom prst="rect">
            <a:avLst/>
          </a:prstGeom>
        </p:spPr>
        <p:txBody>
          <a:bodyPr lIns="0" tIns="0" rIns="0" bIns="0" rtlCol="0" anchor="t">
            <a:spAutoFit/>
          </a:bodyPr>
          <a:lstStyle/>
          <a:p>
            <a:pPr marL="1468119" lvl="2" indent="-489373" algn="just">
              <a:lnSpc>
                <a:spcPts val="4385"/>
              </a:lnSpc>
              <a:buFont typeface="Arial"/>
              <a:buChar char="⚬"/>
            </a:pPr>
            <a:r>
              <a:rPr lang="en-US" sz="3399">
                <a:solidFill>
                  <a:srgbClr val="0A0147"/>
                </a:solidFill>
                <a:latin typeface="Inter"/>
                <a:ea typeface="Inter"/>
                <a:cs typeface="Inter"/>
                <a:sym typeface="Inter"/>
              </a:rPr>
              <a:t>Tinh chỉnh tham số điều chuẩn C của SVM.</a:t>
            </a:r>
          </a:p>
        </p:txBody>
      </p:sp>
      <p:sp>
        <p:nvSpPr>
          <p:cNvPr id="5" name="TextBox 5"/>
          <p:cNvSpPr txBox="1"/>
          <p:nvPr/>
        </p:nvSpPr>
        <p:spPr>
          <a:xfrm>
            <a:off x="2106191" y="4799203"/>
            <a:ext cx="13181978" cy="1104138"/>
          </a:xfrm>
          <a:prstGeom prst="rect">
            <a:avLst/>
          </a:prstGeom>
        </p:spPr>
        <p:txBody>
          <a:bodyPr lIns="0" tIns="0" rIns="0" bIns="0" rtlCol="0" anchor="t">
            <a:spAutoFit/>
          </a:bodyPr>
          <a:lstStyle/>
          <a:p>
            <a:pPr marL="1468119" lvl="2" indent="-489373" algn="just">
              <a:lnSpc>
                <a:spcPts val="4385"/>
              </a:lnSpc>
              <a:buFont typeface="Arial"/>
              <a:buChar char="⚬"/>
            </a:pPr>
            <a:r>
              <a:rPr lang="en-US" sz="3399">
                <a:solidFill>
                  <a:srgbClr val="0A0147"/>
                </a:solidFill>
                <a:latin typeface="Inter"/>
                <a:ea typeface="Inter"/>
                <a:cs typeface="Inter"/>
                <a:sym typeface="Inter"/>
              </a:rPr>
              <a:t>Áp dụng các kĩ thuật như SMOTE để giải quyết mất cân bằng lớp, giúp cải thiện độ nhạy.</a:t>
            </a:r>
          </a:p>
        </p:txBody>
      </p:sp>
      <p:sp>
        <p:nvSpPr>
          <p:cNvPr id="6" name="TextBox 6"/>
          <p:cNvSpPr txBox="1"/>
          <p:nvPr/>
        </p:nvSpPr>
        <p:spPr>
          <a:xfrm>
            <a:off x="2106191" y="6379591"/>
            <a:ext cx="13181978" cy="1104138"/>
          </a:xfrm>
          <a:prstGeom prst="rect">
            <a:avLst/>
          </a:prstGeom>
        </p:spPr>
        <p:txBody>
          <a:bodyPr lIns="0" tIns="0" rIns="0" bIns="0" rtlCol="0" anchor="t">
            <a:spAutoFit/>
          </a:bodyPr>
          <a:lstStyle/>
          <a:p>
            <a:pPr marL="1468119" lvl="2" indent="-489373" algn="just">
              <a:lnSpc>
                <a:spcPts val="4385"/>
              </a:lnSpc>
              <a:buFont typeface="Arial"/>
              <a:buChar char="⚬"/>
            </a:pPr>
            <a:r>
              <a:rPr lang="en-US" sz="3399">
                <a:solidFill>
                  <a:srgbClr val="0A0147"/>
                </a:solidFill>
                <a:latin typeface="Inter"/>
                <a:ea typeface="Inter"/>
                <a:cs typeface="Inter"/>
                <a:sym typeface="Inter"/>
              </a:rPr>
              <a:t>Nghiên cứu thêm các phương pháp giảm chiều khác như PCA hay t-SNE.</a:t>
            </a:r>
          </a:p>
        </p:txBody>
      </p:sp>
      <p:sp>
        <p:nvSpPr>
          <p:cNvPr id="7" name="TextBox 7"/>
          <p:cNvSpPr txBox="1"/>
          <p:nvPr/>
        </p:nvSpPr>
        <p:spPr>
          <a:xfrm>
            <a:off x="2106191" y="7959979"/>
            <a:ext cx="13181978" cy="1104138"/>
          </a:xfrm>
          <a:prstGeom prst="rect">
            <a:avLst/>
          </a:prstGeom>
        </p:spPr>
        <p:txBody>
          <a:bodyPr lIns="0" tIns="0" rIns="0" bIns="0" rtlCol="0" anchor="t">
            <a:spAutoFit/>
          </a:bodyPr>
          <a:lstStyle/>
          <a:p>
            <a:pPr marL="1468119" lvl="2" indent="-489373" algn="just">
              <a:lnSpc>
                <a:spcPts val="4385"/>
              </a:lnSpc>
              <a:buFont typeface="Arial"/>
              <a:buChar char="⚬"/>
            </a:pPr>
            <a:r>
              <a:rPr lang="en-US" sz="3399">
                <a:solidFill>
                  <a:srgbClr val="0A0147"/>
                </a:solidFill>
                <a:latin typeface="Inter"/>
                <a:ea typeface="Inter"/>
                <a:cs typeface="Inter"/>
                <a:sym typeface="Inter"/>
              </a:rPr>
              <a:t>Tiến tới việc thử nghiệm lâm sàng hoặc tích hợp với hệ thống chẩn đoán ở bệnh viện.</a:t>
            </a:r>
          </a:p>
        </p:txBody>
      </p:sp>
      <p:sp>
        <p:nvSpPr>
          <p:cNvPr id="8" name="TextBox 8"/>
          <p:cNvSpPr txBox="1"/>
          <p:nvPr/>
        </p:nvSpPr>
        <p:spPr>
          <a:xfrm>
            <a:off x="2106191" y="1181100"/>
            <a:ext cx="13438609" cy="496803"/>
          </a:xfrm>
          <a:prstGeom prst="rect">
            <a:avLst/>
          </a:prstGeom>
        </p:spPr>
        <p:txBody>
          <a:bodyPr lIns="0" tIns="0" rIns="0" bIns="0" rtlCol="0" anchor="t">
            <a:spAutoFit/>
          </a:bodyPr>
          <a:lstStyle/>
          <a:p>
            <a:pPr marL="734059" lvl="1" indent="-367030" algn="just">
              <a:lnSpc>
                <a:spcPts val="4147"/>
              </a:lnSpc>
              <a:spcBef>
                <a:spcPct val="0"/>
              </a:spcBef>
              <a:buFont typeface="Arial"/>
              <a:buChar char="•"/>
            </a:pPr>
            <a:r>
              <a:rPr lang="en-US" sz="3399" b="1" dirty="0" err="1">
                <a:solidFill>
                  <a:srgbClr val="0A0147"/>
                </a:solidFill>
                <a:latin typeface="Inter"/>
                <a:ea typeface="Inter"/>
                <a:cs typeface="Inter"/>
                <a:sym typeface="Inter"/>
              </a:rPr>
              <a:t>Những</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điểm</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có</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thể</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cải</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thiện</a:t>
            </a:r>
            <a:r>
              <a:rPr lang="en-US" sz="3399" b="1" dirty="0">
                <a:solidFill>
                  <a:srgbClr val="0A0147"/>
                </a:solidFill>
                <a:latin typeface="Inter"/>
                <a:ea typeface="Inter"/>
                <a:cs typeface="Inter"/>
                <a:sym typeface="Inter"/>
              </a:rPr>
              <a:t> ở </a:t>
            </a:r>
            <a:r>
              <a:rPr lang="en-US" sz="3399" b="1" dirty="0" err="1">
                <a:solidFill>
                  <a:srgbClr val="0A0147"/>
                </a:solidFill>
                <a:latin typeface="Inter"/>
                <a:ea typeface="Inter"/>
                <a:cs typeface="Inter"/>
                <a:sym typeface="Inter"/>
              </a:rPr>
              <a:t>các</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nghiên</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cứu</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trong</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tương</a:t>
            </a:r>
            <a:r>
              <a:rPr lang="en-US" sz="3399" b="1" dirty="0">
                <a:solidFill>
                  <a:srgbClr val="0A0147"/>
                </a:solidFill>
                <a:latin typeface="Inter"/>
                <a:ea typeface="Inter"/>
                <a:cs typeface="Inter"/>
                <a:sym typeface="Inter"/>
              </a:rPr>
              <a:t> </a:t>
            </a:r>
            <a:r>
              <a:rPr lang="en-US" sz="3399" b="1" dirty="0" err="1">
                <a:solidFill>
                  <a:srgbClr val="0A0147"/>
                </a:solidFill>
                <a:latin typeface="Inter"/>
                <a:ea typeface="Inter"/>
                <a:cs typeface="Inter"/>
                <a:sym typeface="Inter"/>
              </a:rPr>
              <a:t>lai</a:t>
            </a:r>
            <a:r>
              <a:rPr lang="en-US" sz="3399" b="1" dirty="0">
                <a:solidFill>
                  <a:srgbClr val="0A0147"/>
                </a:solidFill>
                <a:latin typeface="Inter"/>
                <a:ea typeface="Inter"/>
                <a:cs typeface="Inter"/>
                <a:sym typeface="Inter"/>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6728235" y="9567851"/>
            <a:ext cx="1233070"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23/23</a:t>
            </a:r>
          </a:p>
        </p:txBody>
      </p:sp>
      <p:sp>
        <p:nvSpPr>
          <p:cNvPr id="3" name="TextBox 3"/>
          <p:cNvSpPr txBox="1"/>
          <p:nvPr/>
        </p:nvSpPr>
        <p:spPr>
          <a:xfrm>
            <a:off x="4576524" y="2344103"/>
            <a:ext cx="9291876" cy="5570220"/>
          </a:xfrm>
          <a:prstGeom prst="rect">
            <a:avLst/>
          </a:prstGeom>
        </p:spPr>
        <p:txBody>
          <a:bodyPr wrap="square" lIns="0" tIns="0" rIns="0" bIns="0" rtlCol="0" anchor="t">
            <a:spAutoFit/>
          </a:bodyPr>
          <a:lstStyle/>
          <a:p>
            <a:pPr algn="ctr">
              <a:lnSpc>
                <a:spcPts val="14640"/>
              </a:lnSpc>
            </a:pPr>
            <a:r>
              <a:rPr lang="en-US" sz="12000" dirty="0">
                <a:solidFill>
                  <a:srgbClr val="0A0147"/>
                </a:solidFill>
                <a:latin typeface="Paytone One"/>
                <a:ea typeface="Paytone One"/>
                <a:cs typeface="Paytone One"/>
                <a:sym typeface="Paytone One"/>
              </a:rPr>
              <a:t>THANK YOU</a:t>
            </a:r>
          </a:p>
          <a:p>
            <a:pPr algn="ctr">
              <a:lnSpc>
                <a:spcPts val="14640"/>
              </a:lnSpc>
            </a:pPr>
            <a:r>
              <a:rPr lang="en-US" sz="12000" dirty="0">
                <a:solidFill>
                  <a:srgbClr val="0A0147"/>
                </a:solidFill>
                <a:latin typeface="Paytone One"/>
                <a:ea typeface="Paytone One"/>
                <a:cs typeface="Paytone One"/>
                <a:sym typeface="Paytone One"/>
              </a:rPr>
              <a:t>&amp;</a:t>
            </a:r>
          </a:p>
          <a:p>
            <a:pPr algn="ctr">
              <a:lnSpc>
                <a:spcPts val="14640"/>
              </a:lnSpc>
              <a:spcBef>
                <a:spcPct val="0"/>
              </a:spcBef>
            </a:pPr>
            <a:r>
              <a:rPr lang="en-US" sz="12000" dirty="0">
                <a:solidFill>
                  <a:srgbClr val="0A0147"/>
                </a:solidFill>
                <a:latin typeface="Paytone One"/>
                <a:ea typeface="Paytone One"/>
                <a:cs typeface="Paytone One"/>
                <a:sym typeface="Paytone One"/>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1062408" y="1497369"/>
            <a:ext cx="6170114" cy="7081910"/>
          </a:xfrm>
          <a:custGeom>
            <a:avLst/>
            <a:gdLst/>
            <a:ahLst/>
            <a:cxnLst/>
            <a:rect l="l" t="t" r="r" b="b"/>
            <a:pathLst>
              <a:path w="6170114" h="7081910">
                <a:moveTo>
                  <a:pt x="0" y="0"/>
                </a:moveTo>
                <a:lnTo>
                  <a:pt x="6170114" y="0"/>
                </a:lnTo>
                <a:lnTo>
                  <a:pt x="6170114" y="7081909"/>
                </a:lnTo>
                <a:lnTo>
                  <a:pt x="0" y="708190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5683303" y="9524616"/>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3/23</a:t>
            </a:r>
          </a:p>
        </p:txBody>
      </p:sp>
      <p:sp>
        <p:nvSpPr>
          <p:cNvPr id="4" name="TextBox 4"/>
          <p:cNvSpPr txBox="1"/>
          <p:nvPr/>
        </p:nvSpPr>
        <p:spPr>
          <a:xfrm>
            <a:off x="547285" y="751421"/>
            <a:ext cx="10634963" cy="861137"/>
          </a:xfrm>
          <a:prstGeom prst="rect">
            <a:avLst/>
          </a:prstGeom>
        </p:spPr>
        <p:txBody>
          <a:bodyPr lIns="0" tIns="0" rIns="0" bIns="0" rtlCol="0" anchor="t">
            <a:spAutoFit/>
          </a:bodyPr>
          <a:lstStyle/>
          <a:p>
            <a:pPr algn="l">
              <a:lnSpc>
                <a:spcPts val="6514"/>
              </a:lnSpc>
            </a:pPr>
            <a:r>
              <a:rPr lang="en-US" sz="6204" b="1">
                <a:solidFill>
                  <a:srgbClr val="0A0147"/>
                </a:solidFill>
                <a:latin typeface="Inter Bold"/>
                <a:ea typeface="Inter Bold"/>
                <a:cs typeface="Inter Bold"/>
                <a:sym typeface="Inter Bold"/>
              </a:rPr>
              <a:t>1: GIỚI THIỆU</a:t>
            </a:r>
          </a:p>
        </p:txBody>
      </p:sp>
      <p:sp>
        <p:nvSpPr>
          <p:cNvPr id="5" name="TextBox 5"/>
          <p:cNvSpPr txBox="1"/>
          <p:nvPr/>
        </p:nvSpPr>
        <p:spPr>
          <a:xfrm>
            <a:off x="11295770" y="8836453"/>
            <a:ext cx="5773030" cy="430987"/>
          </a:xfrm>
          <a:prstGeom prst="rect">
            <a:avLst/>
          </a:prstGeom>
        </p:spPr>
        <p:txBody>
          <a:bodyPr wrap="square" lIns="0" tIns="0" rIns="0" bIns="0" rtlCol="0" anchor="t">
            <a:spAutoFit/>
          </a:bodyPr>
          <a:lstStyle/>
          <a:p>
            <a:pPr algn="ctr">
              <a:lnSpc>
                <a:spcPts val="3562"/>
              </a:lnSpc>
              <a:spcBef>
                <a:spcPct val="0"/>
              </a:spcBef>
            </a:pPr>
            <a:r>
              <a:rPr lang="en-US" sz="2920" dirty="0" err="1">
                <a:solidFill>
                  <a:srgbClr val="0A0147"/>
                </a:solidFill>
                <a:latin typeface="Inter"/>
                <a:ea typeface="Inter"/>
                <a:cs typeface="Inter"/>
                <a:sym typeface="Inter"/>
              </a:rPr>
              <a:t>Ảnh</a:t>
            </a:r>
            <a:r>
              <a:rPr lang="en-US" sz="2920" dirty="0">
                <a:solidFill>
                  <a:srgbClr val="0A0147"/>
                </a:solidFill>
                <a:latin typeface="Inter"/>
                <a:ea typeface="Inter"/>
                <a:cs typeface="Inter"/>
                <a:sym typeface="Inter"/>
              </a:rPr>
              <a:t> </a:t>
            </a:r>
            <a:r>
              <a:rPr lang="en-US" sz="2920" dirty="0" err="1">
                <a:solidFill>
                  <a:srgbClr val="0A0147"/>
                </a:solidFill>
                <a:latin typeface="Inter"/>
                <a:ea typeface="Inter"/>
                <a:cs typeface="Inter"/>
                <a:sym typeface="Inter"/>
              </a:rPr>
              <a:t>chụp</a:t>
            </a:r>
            <a:r>
              <a:rPr lang="en-US" sz="2920" dirty="0">
                <a:solidFill>
                  <a:srgbClr val="0A0147"/>
                </a:solidFill>
                <a:latin typeface="Inter"/>
                <a:ea typeface="Inter"/>
                <a:cs typeface="Inter"/>
                <a:sym typeface="Inter"/>
              </a:rPr>
              <a:t> X </a:t>
            </a:r>
            <a:r>
              <a:rPr lang="en-US" sz="2920" dirty="0" err="1">
                <a:solidFill>
                  <a:srgbClr val="0A0147"/>
                </a:solidFill>
                <a:latin typeface="Inter"/>
                <a:ea typeface="Inter"/>
                <a:cs typeface="Inter"/>
                <a:sym typeface="Inter"/>
              </a:rPr>
              <a:t>quang</a:t>
            </a:r>
            <a:r>
              <a:rPr lang="en-US" sz="2920" dirty="0">
                <a:solidFill>
                  <a:srgbClr val="0A0147"/>
                </a:solidFill>
                <a:latin typeface="Inter"/>
                <a:ea typeface="Inter"/>
                <a:cs typeface="Inter"/>
                <a:sym typeface="Inter"/>
              </a:rPr>
              <a:t> </a:t>
            </a:r>
            <a:r>
              <a:rPr lang="en-US" sz="2920" dirty="0" err="1">
                <a:solidFill>
                  <a:srgbClr val="0A0147"/>
                </a:solidFill>
                <a:latin typeface="Inter"/>
                <a:ea typeface="Inter"/>
                <a:cs typeface="Inter"/>
                <a:sym typeface="Inter"/>
              </a:rPr>
              <a:t>về</a:t>
            </a:r>
            <a:r>
              <a:rPr lang="en-US" sz="2920" dirty="0">
                <a:solidFill>
                  <a:srgbClr val="0A0147"/>
                </a:solidFill>
                <a:latin typeface="Inter"/>
                <a:ea typeface="Inter"/>
                <a:cs typeface="Inter"/>
                <a:sym typeface="Inter"/>
              </a:rPr>
              <a:t> </a:t>
            </a:r>
            <a:r>
              <a:rPr lang="en-US" sz="2920" dirty="0" err="1">
                <a:solidFill>
                  <a:srgbClr val="0A0147"/>
                </a:solidFill>
                <a:latin typeface="Inter"/>
                <a:ea typeface="Inter"/>
                <a:cs typeface="Inter"/>
                <a:sym typeface="Inter"/>
              </a:rPr>
              <a:t>ung</a:t>
            </a:r>
            <a:r>
              <a:rPr lang="en-US" sz="2920" dirty="0">
                <a:solidFill>
                  <a:srgbClr val="0A0147"/>
                </a:solidFill>
                <a:latin typeface="Inter"/>
                <a:ea typeface="Inter"/>
                <a:cs typeface="Inter"/>
                <a:sym typeface="Inter"/>
              </a:rPr>
              <a:t> </a:t>
            </a:r>
            <a:r>
              <a:rPr lang="en-US" sz="2920" dirty="0" err="1">
                <a:solidFill>
                  <a:srgbClr val="0A0147"/>
                </a:solidFill>
                <a:latin typeface="Inter"/>
                <a:ea typeface="Inter"/>
                <a:cs typeface="Inter"/>
                <a:sym typeface="Inter"/>
              </a:rPr>
              <a:t>thư</a:t>
            </a:r>
            <a:r>
              <a:rPr lang="en-US" sz="2920" dirty="0">
                <a:solidFill>
                  <a:srgbClr val="0A0147"/>
                </a:solidFill>
                <a:latin typeface="Inter"/>
                <a:ea typeface="Inter"/>
                <a:cs typeface="Inter"/>
                <a:sym typeface="Inter"/>
              </a:rPr>
              <a:t> </a:t>
            </a:r>
            <a:r>
              <a:rPr lang="en-US" sz="2920" dirty="0" err="1">
                <a:solidFill>
                  <a:srgbClr val="0A0147"/>
                </a:solidFill>
                <a:latin typeface="Inter"/>
                <a:ea typeface="Inter"/>
                <a:cs typeface="Inter"/>
                <a:sym typeface="Inter"/>
              </a:rPr>
              <a:t>vú</a:t>
            </a:r>
            <a:endParaRPr lang="en-US" sz="2920" dirty="0">
              <a:solidFill>
                <a:srgbClr val="0A0147"/>
              </a:solidFill>
              <a:latin typeface="Inter"/>
              <a:ea typeface="Inter"/>
              <a:cs typeface="Inter"/>
              <a:sym typeface="Inter"/>
            </a:endParaRPr>
          </a:p>
        </p:txBody>
      </p:sp>
      <p:sp>
        <p:nvSpPr>
          <p:cNvPr id="6" name="TextBox 6"/>
          <p:cNvSpPr txBox="1"/>
          <p:nvPr/>
        </p:nvSpPr>
        <p:spPr>
          <a:xfrm>
            <a:off x="547285" y="1768091"/>
            <a:ext cx="10175287" cy="7633335"/>
          </a:xfrm>
          <a:prstGeom prst="rect">
            <a:avLst/>
          </a:prstGeom>
        </p:spPr>
        <p:txBody>
          <a:bodyPr lIns="0" tIns="0" rIns="0" bIns="0" rtlCol="0" anchor="t">
            <a:spAutoFit/>
          </a:bodyPr>
          <a:lstStyle/>
          <a:p>
            <a:pPr algn="just">
              <a:lnSpc>
                <a:spcPts val="5099"/>
              </a:lnSpc>
            </a:pPr>
            <a:r>
              <a:rPr lang="en-US" sz="3399" b="1">
                <a:solidFill>
                  <a:srgbClr val="0A0147"/>
                </a:solidFill>
                <a:latin typeface="Inter Bold"/>
                <a:ea typeface="Inter Bold"/>
                <a:cs typeface="Inter Bold"/>
                <a:sym typeface="Inter Bold"/>
              </a:rPr>
              <a:t>Tổng quan về ung thu vú:</a:t>
            </a:r>
          </a:p>
          <a:p>
            <a:pPr marL="734059" lvl="1" indent="-367030" algn="just">
              <a:lnSpc>
                <a:spcPts val="5099"/>
              </a:lnSpc>
              <a:buFont typeface="Arial"/>
              <a:buChar char="•"/>
            </a:pPr>
            <a:r>
              <a:rPr lang="en-US" sz="3399">
                <a:solidFill>
                  <a:srgbClr val="0A0147"/>
                </a:solidFill>
                <a:latin typeface="Inter"/>
                <a:ea typeface="Inter"/>
                <a:cs typeface="Inter"/>
                <a:sym typeface="Inter"/>
              </a:rPr>
              <a:t>Ung thư vú là sự tăng trưởng bất thường của các tế bào trong vú.</a:t>
            </a:r>
          </a:p>
          <a:p>
            <a:pPr marL="734059" lvl="1" indent="-367030" algn="just">
              <a:lnSpc>
                <a:spcPts val="5099"/>
              </a:lnSpc>
              <a:buFont typeface="Arial"/>
              <a:buChar char="•"/>
            </a:pPr>
            <a:r>
              <a:rPr lang="en-US" sz="3399">
                <a:solidFill>
                  <a:srgbClr val="0A0147"/>
                </a:solidFill>
                <a:latin typeface="Inter"/>
                <a:ea typeface="Inter"/>
                <a:cs typeface="Inter"/>
                <a:sym typeface="Inter"/>
              </a:rPr>
              <a:t>Theo WHO, vào năm 2022, có 2.3 triệu phụ nữ được chẩn đoán mắc ung thư vú và 670.000 ca tử vong trên toàn cầu. Trong đó Việt Nam là khoảng 24.600 ca mới mắc và hơn 10.000 ca tử vong.</a:t>
            </a:r>
          </a:p>
          <a:p>
            <a:pPr algn="just">
              <a:lnSpc>
                <a:spcPts val="5099"/>
              </a:lnSpc>
            </a:pPr>
            <a:r>
              <a:rPr lang="en-US" sz="3399" b="1">
                <a:solidFill>
                  <a:srgbClr val="0A0147"/>
                </a:solidFill>
                <a:latin typeface="Inter Bold"/>
                <a:ea typeface="Inter Bold"/>
                <a:cs typeface="Inter Bold"/>
                <a:sym typeface="Inter Bold"/>
              </a:rPr>
              <a:t>Phân loại ung thu vú:</a:t>
            </a:r>
          </a:p>
          <a:p>
            <a:pPr marL="734059" lvl="1" indent="-367030" algn="just">
              <a:lnSpc>
                <a:spcPts val="5099"/>
              </a:lnSpc>
              <a:buFont typeface="Arial"/>
              <a:buChar char="•"/>
            </a:pPr>
            <a:r>
              <a:rPr lang="en-US" sz="3399">
                <a:solidFill>
                  <a:srgbClr val="0A0147"/>
                </a:solidFill>
                <a:latin typeface="Inter"/>
                <a:ea typeface="Inter"/>
                <a:cs typeface="Inter"/>
                <a:sym typeface="Inter"/>
              </a:rPr>
              <a:t>U lành tính (không ung thư) </a:t>
            </a:r>
          </a:p>
          <a:p>
            <a:pPr marL="734059" lvl="1" indent="-367030" algn="just">
              <a:lnSpc>
                <a:spcPts val="5099"/>
              </a:lnSpc>
              <a:buFont typeface="Arial"/>
              <a:buChar char="•"/>
            </a:pPr>
            <a:r>
              <a:rPr lang="en-US" sz="3399">
                <a:solidFill>
                  <a:srgbClr val="0A0147"/>
                </a:solidFill>
                <a:latin typeface="Inter"/>
                <a:ea typeface="Inter"/>
                <a:cs typeface="Inter"/>
                <a:sym typeface="Inter"/>
              </a:rPr>
              <a:t>U ác tính (ung thư)</a:t>
            </a:r>
          </a:p>
          <a:p>
            <a:pPr algn="just">
              <a:lnSpc>
                <a:spcPts val="5099"/>
              </a:lnSpc>
            </a:pPr>
            <a:endParaRPr lang="en-US" sz="3399">
              <a:solidFill>
                <a:srgbClr val="0A0147"/>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752374" y="757717"/>
            <a:ext cx="10634963" cy="861137"/>
          </a:xfrm>
          <a:prstGeom prst="rect">
            <a:avLst/>
          </a:prstGeom>
        </p:spPr>
        <p:txBody>
          <a:bodyPr lIns="0" tIns="0" rIns="0" bIns="0" rtlCol="0" anchor="t">
            <a:spAutoFit/>
          </a:bodyPr>
          <a:lstStyle/>
          <a:p>
            <a:pPr algn="l">
              <a:lnSpc>
                <a:spcPts val="6514"/>
              </a:lnSpc>
            </a:pPr>
            <a:r>
              <a:rPr lang="en-US" sz="6204" b="1">
                <a:solidFill>
                  <a:srgbClr val="0A0147"/>
                </a:solidFill>
                <a:latin typeface="Inter Bold"/>
                <a:ea typeface="Inter Bold"/>
                <a:cs typeface="Inter Bold"/>
                <a:sym typeface="Inter Bold"/>
              </a:rPr>
              <a:t>1: GIỚI THIỆU</a:t>
            </a:r>
          </a:p>
        </p:txBody>
      </p:sp>
      <p:sp>
        <p:nvSpPr>
          <p:cNvPr id="3" name="TextBox 3"/>
          <p:cNvSpPr txBox="1"/>
          <p:nvPr/>
        </p:nvSpPr>
        <p:spPr>
          <a:xfrm>
            <a:off x="16906356" y="9474472"/>
            <a:ext cx="900698"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4/23</a:t>
            </a:r>
          </a:p>
        </p:txBody>
      </p:sp>
      <p:sp>
        <p:nvSpPr>
          <p:cNvPr id="4" name="TextBox 4"/>
          <p:cNvSpPr txBox="1"/>
          <p:nvPr/>
        </p:nvSpPr>
        <p:spPr>
          <a:xfrm>
            <a:off x="752374" y="2337469"/>
            <a:ext cx="17356705" cy="6356985"/>
          </a:xfrm>
          <a:prstGeom prst="rect">
            <a:avLst/>
          </a:prstGeom>
        </p:spPr>
        <p:txBody>
          <a:bodyPr lIns="0" tIns="0" rIns="0" bIns="0" rtlCol="0" anchor="t">
            <a:spAutoFit/>
          </a:bodyPr>
          <a:lstStyle/>
          <a:p>
            <a:pPr algn="l">
              <a:lnSpc>
                <a:spcPts val="5099"/>
              </a:lnSpc>
            </a:pPr>
            <a:r>
              <a:rPr lang="en-US" sz="3399" b="1">
                <a:solidFill>
                  <a:srgbClr val="0A0147"/>
                </a:solidFill>
                <a:latin typeface="Inter Bold"/>
                <a:ea typeface="Inter Bold"/>
                <a:cs typeface="Inter Bold"/>
                <a:sym typeface="Inter Bold"/>
              </a:rPr>
              <a:t>Ứng dụng học máy trong chẩn đoán sớm:</a:t>
            </a:r>
          </a:p>
          <a:p>
            <a:pPr marL="734059" lvl="1" indent="-367030" algn="l">
              <a:lnSpc>
                <a:spcPts val="5099"/>
              </a:lnSpc>
              <a:buFont typeface="Arial"/>
              <a:buChar char="•"/>
            </a:pPr>
            <a:r>
              <a:rPr lang="en-US" sz="3399">
                <a:solidFill>
                  <a:srgbClr val="0A0147"/>
                </a:solidFill>
                <a:latin typeface="Inter"/>
                <a:ea typeface="Inter"/>
                <a:cs typeface="Inter"/>
                <a:sym typeface="Inter"/>
              </a:rPr>
              <a:t>Chẩn đoán sớm cải thiện tiên lượng và tăng tỷ lệ sống sót.</a:t>
            </a:r>
          </a:p>
          <a:p>
            <a:pPr marL="734059" lvl="1" indent="-367030" algn="l">
              <a:lnSpc>
                <a:spcPts val="5099"/>
              </a:lnSpc>
              <a:buFont typeface="Arial"/>
              <a:buChar char="•"/>
            </a:pPr>
            <a:r>
              <a:rPr lang="en-US" sz="3399">
                <a:solidFill>
                  <a:srgbClr val="0A0147"/>
                </a:solidFill>
                <a:latin typeface="Inter"/>
                <a:ea typeface="Inter"/>
                <a:cs typeface="Inter"/>
                <a:sym typeface="Inter"/>
              </a:rPr>
              <a:t>Các thuật toán phổ biến: RF, SVM, KNN, XGB, Logistic Regression.</a:t>
            </a:r>
          </a:p>
          <a:p>
            <a:pPr marL="734059" lvl="1" indent="-367030" algn="l">
              <a:lnSpc>
                <a:spcPts val="5099"/>
              </a:lnSpc>
              <a:buFont typeface="Arial"/>
              <a:buChar char="•"/>
            </a:pPr>
            <a:r>
              <a:rPr lang="en-US" sz="3399">
                <a:solidFill>
                  <a:srgbClr val="0A0147"/>
                </a:solidFill>
                <a:latin typeface="Inter"/>
                <a:ea typeface="Inter"/>
                <a:cs typeface="Inter"/>
                <a:sym typeface="Inter"/>
              </a:rPr>
              <a:t>Kết hợp nhiều mô hình (ensemble learning) giúp nâng cao độ chính xác.</a:t>
            </a:r>
          </a:p>
          <a:p>
            <a:pPr algn="l">
              <a:lnSpc>
                <a:spcPts val="5099"/>
              </a:lnSpc>
            </a:pPr>
            <a:r>
              <a:rPr lang="en-US" sz="3399" b="1">
                <a:solidFill>
                  <a:srgbClr val="0A0147"/>
                </a:solidFill>
                <a:latin typeface="Inter Bold"/>
                <a:ea typeface="Inter Bold"/>
                <a:cs typeface="Inter Bold"/>
                <a:sym typeface="Inter Bold"/>
              </a:rPr>
              <a:t>Nghiên cứu đề xuất:</a:t>
            </a:r>
          </a:p>
          <a:p>
            <a:pPr marL="734059" lvl="1" indent="-367030" algn="l">
              <a:lnSpc>
                <a:spcPts val="5099"/>
              </a:lnSpc>
              <a:buFont typeface="Arial"/>
              <a:buChar char="•"/>
            </a:pPr>
            <a:r>
              <a:rPr lang="en-US" sz="3399">
                <a:solidFill>
                  <a:srgbClr val="0A0147"/>
                </a:solidFill>
                <a:latin typeface="Inter"/>
                <a:ea typeface="Inter"/>
                <a:cs typeface="Inter"/>
                <a:sym typeface="Inter"/>
              </a:rPr>
              <a:t>Đề xuất mô hình mới gồm: </a:t>
            </a:r>
            <a:r>
              <a:rPr lang="en-US" sz="3399" b="1">
                <a:solidFill>
                  <a:srgbClr val="0A0147"/>
                </a:solidFill>
                <a:latin typeface="Inter Bold"/>
                <a:ea typeface="Inter Bold"/>
                <a:cs typeface="Inter Bold"/>
                <a:sym typeface="Inter Bold"/>
              </a:rPr>
              <a:t>LDA, SVM</a:t>
            </a:r>
            <a:r>
              <a:rPr lang="en-US" sz="3399">
                <a:solidFill>
                  <a:srgbClr val="0A0147"/>
                </a:solidFill>
                <a:latin typeface="Inter"/>
                <a:ea typeface="Inter"/>
                <a:cs typeface="Inter"/>
                <a:sym typeface="Inter"/>
              </a:rPr>
              <a:t>.</a:t>
            </a:r>
          </a:p>
          <a:p>
            <a:pPr marL="734059" lvl="1" indent="-367030" algn="l">
              <a:lnSpc>
                <a:spcPts val="5099"/>
              </a:lnSpc>
              <a:buFont typeface="Arial"/>
              <a:buChar char="•"/>
            </a:pPr>
            <a:r>
              <a:rPr lang="en-US" sz="3399">
                <a:solidFill>
                  <a:srgbClr val="0A0147"/>
                </a:solidFill>
                <a:latin typeface="Inter"/>
                <a:ea typeface="Inter"/>
                <a:cs typeface="Inter"/>
                <a:sym typeface="Inter"/>
              </a:rPr>
              <a:t>Giải quyết mất cân bằng dữ liệu giữa các nhóm lành tính và ác tính.</a:t>
            </a:r>
          </a:p>
          <a:p>
            <a:pPr marL="734059" lvl="1" indent="-367030" algn="l">
              <a:lnSpc>
                <a:spcPts val="5099"/>
              </a:lnSpc>
              <a:buFont typeface="Arial"/>
              <a:buChar char="•"/>
            </a:pPr>
            <a:r>
              <a:rPr lang="en-US" sz="3399">
                <a:solidFill>
                  <a:srgbClr val="0A0147"/>
                </a:solidFill>
                <a:latin typeface="Inter"/>
                <a:ea typeface="Inter"/>
                <a:cs typeface="Inter"/>
                <a:sym typeface="Inter"/>
              </a:rPr>
              <a:t>Sử dụng </a:t>
            </a:r>
            <a:r>
              <a:rPr lang="en-US" sz="3399" b="1">
                <a:solidFill>
                  <a:srgbClr val="0A0147"/>
                </a:solidFill>
                <a:latin typeface="Inter Bold"/>
                <a:ea typeface="Inter Bold"/>
                <a:cs typeface="Inter Bold"/>
                <a:sym typeface="Inter Bold"/>
              </a:rPr>
              <a:t>LDA</a:t>
            </a:r>
            <a:r>
              <a:rPr lang="en-US" sz="3399">
                <a:solidFill>
                  <a:srgbClr val="0A0147"/>
                </a:solidFill>
                <a:latin typeface="Inter"/>
                <a:ea typeface="Inter"/>
                <a:cs typeface="Inter"/>
                <a:sym typeface="Inter"/>
              </a:rPr>
              <a:t> để giảm chiều dữ liệu và dùng </a:t>
            </a:r>
            <a:r>
              <a:rPr lang="en-US" sz="3399" b="1">
                <a:solidFill>
                  <a:srgbClr val="0A0147"/>
                </a:solidFill>
                <a:latin typeface="Inter Bold"/>
                <a:ea typeface="Inter Bold"/>
                <a:cs typeface="Inter Bold"/>
                <a:sym typeface="Inter Bold"/>
              </a:rPr>
              <a:t>SVM</a:t>
            </a:r>
            <a:r>
              <a:rPr lang="en-US" sz="3399">
                <a:solidFill>
                  <a:srgbClr val="0A0147"/>
                </a:solidFill>
                <a:latin typeface="Inter"/>
                <a:ea typeface="Inter"/>
                <a:cs typeface="Inter"/>
                <a:sym typeface="Inter"/>
              </a:rPr>
              <a:t> để chẩn đoán ung thư.</a:t>
            </a:r>
          </a:p>
          <a:p>
            <a:pPr marL="734059" lvl="1" indent="-367030" algn="l">
              <a:lnSpc>
                <a:spcPts val="5099"/>
              </a:lnSpc>
              <a:buFont typeface="Arial"/>
              <a:buChar char="•"/>
            </a:pPr>
            <a:r>
              <a:rPr lang="en-US" sz="3399">
                <a:solidFill>
                  <a:srgbClr val="0A0147"/>
                </a:solidFill>
                <a:latin typeface="Inter"/>
                <a:ea typeface="Inter"/>
                <a:cs typeface="Inter"/>
                <a:sym typeface="Inter"/>
              </a:rPr>
              <a:t>So sánh hiệu suất mô hình mới với các phương pháp hiện có.</a:t>
            </a:r>
          </a:p>
          <a:p>
            <a:pPr algn="l">
              <a:lnSpc>
                <a:spcPts val="5099"/>
              </a:lnSpc>
            </a:pPr>
            <a:endParaRPr lang="en-US" sz="3399">
              <a:solidFill>
                <a:srgbClr val="0A0147"/>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01881" y="1860758"/>
          <a:ext cx="16557418" cy="7707397"/>
        </p:xfrm>
        <a:graphic>
          <a:graphicData uri="http://schemas.openxmlformats.org/drawingml/2006/table">
            <a:tbl>
              <a:tblPr/>
              <a:tblGrid>
                <a:gridCol w="1064126">
                  <a:extLst>
                    <a:ext uri="{9D8B030D-6E8A-4147-A177-3AD203B41FA5}">
                      <a16:colId xmlns:a16="http://schemas.microsoft.com/office/drawing/2014/main" val="20000"/>
                    </a:ext>
                  </a:extLst>
                </a:gridCol>
                <a:gridCol w="2060820">
                  <a:extLst>
                    <a:ext uri="{9D8B030D-6E8A-4147-A177-3AD203B41FA5}">
                      <a16:colId xmlns:a16="http://schemas.microsoft.com/office/drawing/2014/main" val="20001"/>
                    </a:ext>
                  </a:extLst>
                </a:gridCol>
                <a:gridCol w="3471841">
                  <a:extLst>
                    <a:ext uri="{9D8B030D-6E8A-4147-A177-3AD203B41FA5}">
                      <a16:colId xmlns:a16="http://schemas.microsoft.com/office/drawing/2014/main" val="20002"/>
                    </a:ext>
                  </a:extLst>
                </a:gridCol>
                <a:gridCol w="3308067">
                  <a:extLst>
                    <a:ext uri="{9D8B030D-6E8A-4147-A177-3AD203B41FA5}">
                      <a16:colId xmlns:a16="http://schemas.microsoft.com/office/drawing/2014/main" val="20003"/>
                    </a:ext>
                  </a:extLst>
                </a:gridCol>
                <a:gridCol w="6652564">
                  <a:extLst>
                    <a:ext uri="{9D8B030D-6E8A-4147-A177-3AD203B41FA5}">
                      <a16:colId xmlns:a16="http://schemas.microsoft.com/office/drawing/2014/main" val="20004"/>
                    </a:ext>
                  </a:extLst>
                </a:gridCol>
              </a:tblGrid>
              <a:tr h="1039878">
                <a:tc>
                  <a:txBody>
                    <a:bodyPr/>
                    <a:lstStyle/>
                    <a:p>
                      <a:pPr algn="ctr">
                        <a:lnSpc>
                          <a:spcPts val="2659"/>
                        </a:lnSpc>
                        <a:defRPr/>
                      </a:pPr>
                      <a:r>
                        <a:rPr lang="en-US" sz="1899" b="1">
                          <a:solidFill>
                            <a:srgbClr val="000000"/>
                          </a:solidFill>
                          <a:latin typeface="Inter Bold"/>
                          <a:ea typeface="Inter Bold"/>
                          <a:cs typeface="Inter Bold"/>
                          <a:sym typeface="Inter Bold"/>
                        </a:rPr>
                        <a:t>Năm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59"/>
                        </a:lnSpc>
                        <a:defRPr/>
                      </a:pPr>
                      <a:r>
                        <a:rPr lang="en-US" sz="1899" b="1">
                          <a:solidFill>
                            <a:srgbClr val="000000"/>
                          </a:solidFill>
                          <a:latin typeface="Inter Bold"/>
                          <a:ea typeface="Inter Bold"/>
                          <a:cs typeface="Inter Bold"/>
                          <a:sym typeface="Inter Bold"/>
                        </a:rPr>
                        <a:t>Tác giả</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59"/>
                        </a:lnSpc>
                        <a:defRPr/>
                      </a:pPr>
                      <a:r>
                        <a:rPr lang="en-US" sz="1899" b="1">
                          <a:solidFill>
                            <a:srgbClr val="000000"/>
                          </a:solidFill>
                          <a:latin typeface="Inter Bold"/>
                          <a:ea typeface="Inter Bold"/>
                          <a:cs typeface="Inter Bold"/>
                          <a:sym typeface="Inter Bold"/>
                        </a:rPr>
                        <a:t>Tên bài báo</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59"/>
                        </a:lnSpc>
                        <a:defRPr/>
                      </a:pPr>
                      <a:r>
                        <a:rPr lang="en-US" sz="1899" b="1">
                          <a:solidFill>
                            <a:srgbClr val="000000"/>
                          </a:solidFill>
                          <a:latin typeface="Inter Bold"/>
                          <a:ea typeface="Inter Bold"/>
                          <a:cs typeface="Inter Bold"/>
                          <a:sym typeface="Inter Bold"/>
                        </a:rPr>
                        <a:t>Phương pháp</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659"/>
                        </a:lnSpc>
                        <a:defRPr/>
                      </a:pPr>
                      <a:r>
                        <a:rPr lang="en-US" sz="1899" b="1">
                          <a:solidFill>
                            <a:srgbClr val="000000"/>
                          </a:solidFill>
                          <a:latin typeface="Inter Bold"/>
                          <a:ea typeface="Inter Bold"/>
                          <a:cs typeface="Inter Bold"/>
                          <a:sym typeface="Inter Bold"/>
                        </a:rPr>
                        <a:t>Kết quả</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732896">
                <a:tc>
                  <a:txBody>
                    <a:bodyPr/>
                    <a:lstStyle/>
                    <a:p>
                      <a:pPr algn="ctr">
                        <a:lnSpc>
                          <a:spcPts val="2520"/>
                        </a:lnSpc>
                        <a:defRPr/>
                      </a:pPr>
                      <a:r>
                        <a:rPr lang="en-US" sz="1800">
                          <a:solidFill>
                            <a:srgbClr val="000000"/>
                          </a:solidFill>
                          <a:latin typeface="Inter"/>
                          <a:ea typeface="Inter"/>
                          <a:cs typeface="Inter"/>
                          <a:sym typeface="Inter"/>
                        </a:rPr>
                        <a:t>2014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Inter"/>
                          <a:ea typeface="Inter"/>
                          <a:cs typeface="Inter"/>
                          <a:sym typeface="Inter"/>
                        </a:rPr>
                        <a:t>Zheng et al.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Arimo"/>
                          <a:ea typeface="Arimo"/>
                          <a:cs typeface="Arimo"/>
                          <a:sym typeface="Arimo"/>
                        </a:rPr>
                        <a:t>Breast cancer diagnosis based on feature extraction using a hybrid of k-means and support vector machine algorithms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Inter"/>
                          <a:ea typeface="Inter"/>
                          <a:cs typeface="Inter"/>
                          <a:sym typeface="Inter"/>
                        </a:rPr>
                        <a:t>K-means + SVM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19"/>
                        </a:lnSpc>
                        <a:defRPr/>
                      </a:pPr>
                      <a:r>
                        <a:rPr lang="en-US" sz="1799">
                          <a:solidFill>
                            <a:srgbClr val="000000"/>
                          </a:solidFill>
                          <a:latin typeface="Arimo"/>
                          <a:ea typeface="Arimo"/>
                          <a:cs typeface="Arimo"/>
                          <a:sym typeface="Arimo"/>
                        </a:rPr>
                        <a:t>Phương pháp được đề xuất đã nâng cao độ chính xác dự đoán ung thư vú lên 97.38% trên bộ dữ liệu WDBC.</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527613">
                <a:tc>
                  <a:txBody>
                    <a:bodyPr/>
                    <a:lstStyle/>
                    <a:p>
                      <a:pPr algn="ctr">
                        <a:lnSpc>
                          <a:spcPts val="2520"/>
                        </a:lnSpc>
                        <a:defRPr/>
                      </a:pPr>
                      <a:r>
                        <a:rPr lang="en-US" sz="1800">
                          <a:solidFill>
                            <a:srgbClr val="000000"/>
                          </a:solidFill>
                          <a:latin typeface="Inter"/>
                          <a:ea typeface="Inter"/>
                          <a:cs typeface="Inter"/>
                          <a:sym typeface="Inter"/>
                        </a:rPr>
                        <a:t>2015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Inter"/>
                          <a:ea typeface="Inter"/>
                          <a:cs typeface="Inter"/>
                          <a:sym typeface="Inter"/>
                        </a:rPr>
                        <a:t>Sivakami, Saraswathi</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Arimo"/>
                          <a:ea typeface="Arimo"/>
                          <a:cs typeface="Arimo"/>
                          <a:sym typeface="Arimo"/>
                        </a:rPr>
                        <a:t>Mining Big Data: Breast Cancer Prediction using DT - SVM Hybrid Mode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Inter"/>
                          <a:ea typeface="Inter"/>
                          <a:cs typeface="Inter"/>
                          <a:sym typeface="Inter"/>
                        </a:rPr>
                        <a:t>Decision Trees + SVM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19"/>
                        </a:lnSpc>
                        <a:defRPr/>
                      </a:pPr>
                      <a:r>
                        <a:rPr lang="en-US" sz="1799">
                          <a:solidFill>
                            <a:srgbClr val="000000"/>
                          </a:solidFill>
                          <a:latin typeface="Arimo"/>
                          <a:ea typeface="Arimo"/>
                          <a:cs typeface="Arimo"/>
                          <a:sym typeface="Arimo"/>
                        </a:rPr>
                        <a:t>Cây quyết định được sử dụng để chọn đặc trưng, và phương pháp này đã đạt độ chính xác dự đoán là 91%.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732896">
                <a:tc>
                  <a:txBody>
                    <a:bodyPr/>
                    <a:lstStyle/>
                    <a:p>
                      <a:pPr algn="ctr">
                        <a:lnSpc>
                          <a:spcPts val="2520"/>
                        </a:lnSpc>
                        <a:defRPr/>
                      </a:pPr>
                      <a:r>
                        <a:rPr lang="en-US" sz="1800">
                          <a:solidFill>
                            <a:srgbClr val="000000"/>
                          </a:solidFill>
                          <a:latin typeface="Inter"/>
                          <a:ea typeface="Inter"/>
                          <a:cs typeface="Inter"/>
                          <a:sym typeface="Inter"/>
                        </a:rPr>
                        <a:t>2020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Inter"/>
                          <a:ea typeface="Inter"/>
                          <a:cs typeface="Inter"/>
                          <a:sym typeface="Inter"/>
                        </a:rPr>
                        <a:t>Boeri et al.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Arimo"/>
                          <a:ea typeface="Arimo"/>
                          <a:cs typeface="Arimo"/>
                          <a:sym typeface="Arimo"/>
                        </a:rPr>
                        <a:t>Machine learning techniques in breast cancer prognosis prediction: A primary evaluation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Inter"/>
                          <a:ea typeface="Inter"/>
                          <a:cs typeface="Inter"/>
                          <a:sym typeface="Inter"/>
                        </a:rPr>
                        <a:t>Artificial Neural Network + SVM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000000"/>
                          </a:solidFill>
                          <a:latin typeface="Inter"/>
                          <a:ea typeface="Inter"/>
                          <a:cs typeface="Inter"/>
                          <a:sym typeface="Inter"/>
                        </a:rPr>
                        <a:t>SVM đạt hiệu suất tốt nhất, với độ chính xác 96.86%.</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674114">
                <a:tc>
                  <a:txBody>
                    <a:bodyPr/>
                    <a:lstStyle/>
                    <a:p>
                      <a:pPr algn="ctr">
                        <a:lnSpc>
                          <a:spcPts val="2520"/>
                        </a:lnSpc>
                        <a:defRPr/>
                      </a:pPr>
                      <a:r>
                        <a:rPr lang="en-US" sz="1800">
                          <a:solidFill>
                            <a:srgbClr val="000000"/>
                          </a:solidFill>
                          <a:latin typeface="Inter"/>
                          <a:ea typeface="Inter"/>
                          <a:cs typeface="Inter"/>
                          <a:sym typeface="Inter"/>
                        </a:rPr>
                        <a:t>2024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19"/>
                        </a:lnSpc>
                        <a:defRPr/>
                      </a:pPr>
                      <a:r>
                        <a:rPr lang="en-US" sz="1799">
                          <a:solidFill>
                            <a:srgbClr val="000000"/>
                          </a:solidFill>
                          <a:latin typeface="Arimo"/>
                          <a:ea typeface="Arimo"/>
                          <a:cs typeface="Arimo"/>
                          <a:sym typeface="Arimo"/>
                        </a:rPr>
                        <a:t>A. Batool, Y.-C. Byun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Arimo"/>
                          <a:ea typeface="Arimo"/>
                          <a:cs typeface="Arimo"/>
                          <a:sym typeface="Arimo"/>
                        </a:rPr>
                        <a:t>Toward improving breast cancer classification using an adaptive voting ensemble learning algorithm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19"/>
                        </a:lnSpc>
                        <a:defRPr/>
                      </a:pPr>
                      <a:r>
                        <a:rPr lang="en-US" sz="1799">
                          <a:solidFill>
                            <a:srgbClr val="000000"/>
                          </a:solidFill>
                          <a:latin typeface="Arimo"/>
                          <a:ea typeface="Arimo"/>
                          <a:cs typeface="Arimo"/>
                          <a:sym typeface="Arimo"/>
                        </a:rPr>
                        <a:t>Extra Tree, LightGBM, Ridge Classifier, LDA</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Inter"/>
                          <a:ea typeface="Inter"/>
                          <a:cs typeface="Inter"/>
                          <a:sym typeface="Inter"/>
                        </a:rPr>
                        <a:t>Dùng 4 mô hình để đào tạo ra 1 mô hình Voting Classifier  đạt độ chính xác 97.66%.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701881" y="636231"/>
            <a:ext cx="12750555"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2: CÁC NGHIÊN CỨU LIÊN QUAN</a:t>
            </a:r>
          </a:p>
        </p:txBody>
      </p:sp>
      <p:sp>
        <p:nvSpPr>
          <p:cNvPr id="4" name="TextBox 4"/>
          <p:cNvSpPr txBox="1"/>
          <p:nvPr/>
        </p:nvSpPr>
        <p:spPr>
          <a:xfrm>
            <a:off x="15706642"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5/23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185961" y="1524235"/>
            <a:ext cx="14969710" cy="618490"/>
          </a:xfrm>
          <a:prstGeom prst="rect">
            <a:avLst/>
          </a:prstGeom>
        </p:spPr>
        <p:txBody>
          <a:bodyPr lIns="0" tIns="0" rIns="0" bIns="0" rtlCol="0" anchor="t">
            <a:spAutoFit/>
          </a:bodyPr>
          <a:lstStyle/>
          <a:p>
            <a:pPr algn="l">
              <a:lnSpc>
                <a:spcPts val="4879"/>
              </a:lnSpc>
              <a:spcBef>
                <a:spcPct val="0"/>
              </a:spcBef>
            </a:pPr>
            <a:r>
              <a:rPr lang="en-US" sz="3999">
                <a:solidFill>
                  <a:srgbClr val="0A0147"/>
                </a:solidFill>
                <a:latin typeface="Inter"/>
                <a:ea typeface="Inter"/>
                <a:cs typeface="Inter"/>
                <a:sym typeface="Inter"/>
              </a:rPr>
              <a:t>Tổng quan các bước nghiên cứu:</a:t>
            </a:r>
          </a:p>
        </p:txBody>
      </p:sp>
      <p:sp>
        <p:nvSpPr>
          <p:cNvPr id="3" name="TextBox 3"/>
          <p:cNvSpPr txBox="1"/>
          <p:nvPr/>
        </p:nvSpPr>
        <p:spPr>
          <a:xfrm>
            <a:off x="15706642"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6/23</a:t>
            </a:r>
          </a:p>
        </p:txBody>
      </p:sp>
      <p:sp>
        <p:nvSpPr>
          <p:cNvPr id="4" name="Freeform 4"/>
          <p:cNvSpPr/>
          <p:nvPr/>
        </p:nvSpPr>
        <p:spPr>
          <a:xfrm>
            <a:off x="1028700" y="2599278"/>
            <a:ext cx="15595487" cy="7188829"/>
          </a:xfrm>
          <a:custGeom>
            <a:avLst/>
            <a:gdLst/>
            <a:ahLst/>
            <a:cxnLst/>
            <a:rect l="l" t="t" r="r" b="b"/>
            <a:pathLst>
              <a:path w="15595487" h="7188829">
                <a:moveTo>
                  <a:pt x="0" y="0"/>
                </a:moveTo>
                <a:lnTo>
                  <a:pt x="15595487" y="0"/>
                </a:lnTo>
                <a:lnTo>
                  <a:pt x="15595487" y="7188829"/>
                </a:lnTo>
                <a:lnTo>
                  <a:pt x="0" y="7188829"/>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572100" y="452541"/>
            <a:ext cx="12750555"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3: DỮ LIỆU VÀ PHƯƠNG PHÁP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8871004" y="1183740"/>
            <a:ext cx="7455799" cy="1215736"/>
          </a:xfrm>
          <a:custGeom>
            <a:avLst/>
            <a:gdLst/>
            <a:ahLst/>
            <a:cxnLst/>
            <a:rect l="l" t="t" r="r" b="b"/>
            <a:pathLst>
              <a:path w="7455799" h="1215736">
                <a:moveTo>
                  <a:pt x="0" y="0"/>
                </a:moveTo>
                <a:lnTo>
                  <a:pt x="7455799" y="0"/>
                </a:lnTo>
                <a:lnTo>
                  <a:pt x="7455799" y="1215736"/>
                </a:lnTo>
                <a:lnTo>
                  <a:pt x="0" y="1215736"/>
                </a:lnTo>
                <a:lnTo>
                  <a:pt x="0" y="0"/>
                </a:lnTo>
                <a:close/>
              </a:path>
            </a:pathLst>
          </a:custGeom>
          <a:blipFill>
            <a:blip r:embed="rId2"/>
            <a:stretch>
              <a:fillRect/>
            </a:stretch>
          </a:blipFill>
        </p:spPr>
        <p:txBody>
          <a:bodyPr/>
          <a:lstStyle/>
          <a:p>
            <a:endParaRPr lang="en-US"/>
          </a:p>
        </p:txBody>
      </p:sp>
      <p:sp>
        <p:nvSpPr>
          <p:cNvPr id="3" name="Freeform 3"/>
          <p:cNvSpPr/>
          <p:nvPr/>
        </p:nvSpPr>
        <p:spPr>
          <a:xfrm>
            <a:off x="8871004" y="2713801"/>
            <a:ext cx="9266547" cy="6544499"/>
          </a:xfrm>
          <a:custGeom>
            <a:avLst/>
            <a:gdLst/>
            <a:ahLst/>
            <a:cxnLst/>
            <a:rect l="l" t="t" r="r" b="b"/>
            <a:pathLst>
              <a:path w="9266547" h="6544499">
                <a:moveTo>
                  <a:pt x="0" y="0"/>
                </a:moveTo>
                <a:lnTo>
                  <a:pt x="9266547" y="0"/>
                </a:lnTo>
                <a:lnTo>
                  <a:pt x="9266547" y="6544499"/>
                </a:lnTo>
                <a:lnTo>
                  <a:pt x="0" y="654449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85869" y="1640137"/>
            <a:ext cx="8408889" cy="6995160"/>
          </a:xfrm>
          <a:prstGeom prst="rect">
            <a:avLst/>
          </a:prstGeom>
        </p:spPr>
        <p:txBody>
          <a:bodyPr lIns="0" tIns="0" rIns="0" bIns="0" rtlCol="0" anchor="t">
            <a:spAutoFit/>
          </a:bodyPr>
          <a:lstStyle/>
          <a:p>
            <a:pPr algn="l">
              <a:lnSpc>
                <a:spcPts val="5099"/>
              </a:lnSpc>
            </a:pPr>
            <a:r>
              <a:rPr lang="en-US" sz="3399" b="1">
                <a:solidFill>
                  <a:srgbClr val="0A0147"/>
                </a:solidFill>
                <a:latin typeface="Inter Bold"/>
                <a:ea typeface="Inter Bold"/>
                <a:cs typeface="Inter Bold"/>
                <a:sym typeface="Inter Bold"/>
              </a:rPr>
              <a:t>Tổng quan về dữ liệu:</a:t>
            </a:r>
          </a:p>
          <a:p>
            <a:pPr marL="734059" lvl="1" indent="-367030" algn="l">
              <a:lnSpc>
                <a:spcPts val="5099"/>
              </a:lnSpc>
              <a:buFont typeface="Arial"/>
              <a:buChar char="•"/>
            </a:pPr>
            <a:r>
              <a:rPr lang="en-US" sz="3399">
                <a:solidFill>
                  <a:srgbClr val="0A0147"/>
                </a:solidFill>
                <a:latin typeface="Inter"/>
                <a:ea typeface="Inter"/>
                <a:cs typeface="Inter"/>
                <a:sym typeface="Inter"/>
              </a:rPr>
              <a:t>Sử dụng tệp dữ liệu Breast Cancer Wisconsin.</a:t>
            </a:r>
          </a:p>
          <a:p>
            <a:pPr marL="734059" lvl="1" indent="-367030" algn="l">
              <a:lnSpc>
                <a:spcPts val="5099"/>
              </a:lnSpc>
              <a:buFont typeface="Arial"/>
              <a:buChar char="•"/>
            </a:pPr>
            <a:r>
              <a:rPr lang="en-US" sz="3399" u="none" strike="noStrike">
                <a:solidFill>
                  <a:srgbClr val="0A0147"/>
                </a:solidFill>
                <a:latin typeface="Inter"/>
                <a:ea typeface="Inter"/>
                <a:cs typeface="Inter"/>
                <a:sym typeface="Inter"/>
              </a:rPr>
              <a:t>Tập dữ liệu được thu thập từ các mẫu sinh thiết bằng kim nhỏ (Fine Needle Aspiration FNA) của mô vú.</a:t>
            </a:r>
          </a:p>
          <a:p>
            <a:pPr algn="l">
              <a:lnSpc>
                <a:spcPts val="5099"/>
              </a:lnSpc>
            </a:pPr>
            <a:r>
              <a:rPr lang="en-US" sz="3399" b="1" u="none" strike="noStrike">
                <a:solidFill>
                  <a:srgbClr val="0A0147"/>
                </a:solidFill>
                <a:latin typeface="Inter Bold"/>
                <a:ea typeface="Inter Bold"/>
                <a:cs typeface="Inter Bold"/>
                <a:sym typeface="Inter Bold"/>
              </a:rPr>
              <a:t>Chi tiết về bộ dữ liệu:</a:t>
            </a:r>
          </a:p>
          <a:p>
            <a:pPr marL="734059" lvl="1" indent="-367030" algn="l">
              <a:lnSpc>
                <a:spcPts val="5099"/>
              </a:lnSpc>
              <a:buFont typeface="Arial"/>
              <a:buChar char="•"/>
            </a:pPr>
            <a:r>
              <a:rPr lang="en-US" sz="3399" u="none" strike="noStrike">
                <a:solidFill>
                  <a:srgbClr val="0A0147"/>
                </a:solidFill>
                <a:latin typeface="Inter"/>
                <a:ea typeface="Inter"/>
                <a:cs typeface="Inter"/>
                <a:sym typeface="Inter"/>
              </a:rPr>
              <a:t>Bộ dữ liệu bao gồm 569 mẫu với 32 thuộc tính bao gồm cột ID, cột chẩn đoán (M = ác tính, B = lành tính) và 30 cột đặc trưng số.</a:t>
            </a:r>
          </a:p>
        </p:txBody>
      </p:sp>
      <p:sp>
        <p:nvSpPr>
          <p:cNvPr id="5" name="TextBox 5"/>
          <p:cNvSpPr txBox="1"/>
          <p:nvPr/>
        </p:nvSpPr>
        <p:spPr>
          <a:xfrm>
            <a:off x="15716167"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7/23</a:t>
            </a:r>
          </a:p>
        </p:txBody>
      </p:sp>
      <p:sp>
        <p:nvSpPr>
          <p:cNvPr id="6" name="TextBox 6"/>
          <p:cNvSpPr txBox="1"/>
          <p:nvPr/>
        </p:nvSpPr>
        <p:spPr>
          <a:xfrm>
            <a:off x="457060" y="431036"/>
            <a:ext cx="6339481"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3.1: BỘ DỮ LIỆU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9593217" y="431240"/>
            <a:ext cx="8236317" cy="8928257"/>
          </a:xfrm>
          <a:custGeom>
            <a:avLst/>
            <a:gdLst/>
            <a:ahLst/>
            <a:cxnLst/>
            <a:rect l="l" t="t" r="r" b="b"/>
            <a:pathLst>
              <a:path w="8236317" h="8928257">
                <a:moveTo>
                  <a:pt x="0" y="0"/>
                </a:moveTo>
                <a:lnTo>
                  <a:pt x="8236317" y="0"/>
                </a:lnTo>
                <a:lnTo>
                  <a:pt x="8236317" y="8928257"/>
                </a:lnTo>
                <a:lnTo>
                  <a:pt x="0" y="892825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5753331" y="9661228"/>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8/23</a:t>
            </a:r>
          </a:p>
        </p:txBody>
      </p:sp>
      <p:sp>
        <p:nvSpPr>
          <p:cNvPr id="4" name="TextBox 4"/>
          <p:cNvSpPr txBox="1"/>
          <p:nvPr/>
        </p:nvSpPr>
        <p:spPr>
          <a:xfrm>
            <a:off x="10916369" y="9567851"/>
            <a:ext cx="5587065" cy="430987"/>
          </a:xfrm>
          <a:prstGeom prst="rect">
            <a:avLst/>
          </a:prstGeom>
        </p:spPr>
        <p:txBody>
          <a:bodyPr lIns="0" tIns="0" rIns="0" bIns="0" rtlCol="0" anchor="t">
            <a:spAutoFit/>
          </a:bodyPr>
          <a:lstStyle/>
          <a:p>
            <a:pPr algn="l">
              <a:lnSpc>
                <a:spcPts val="3440"/>
              </a:lnSpc>
            </a:pPr>
            <a:r>
              <a:rPr lang="en-US" sz="2820">
                <a:solidFill>
                  <a:srgbClr val="0A0147"/>
                </a:solidFill>
                <a:latin typeface="Inter"/>
                <a:ea typeface="Inter"/>
                <a:cs typeface="Inter"/>
                <a:sym typeface="Inter"/>
              </a:rPr>
              <a:t> Phân bố của 9 đặc trưng nổi bật</a:t>
            </a:r>
          </a:p>
        </p:txBody>
      </p:sp>
      <p:sp>
        <p:nvSpPr>
          <p:cNvPr id="5" name="TextBox 5"/>
          <p:cNvSpPr txBox="1"/>
          <p:nvPr/>
        </p:nvSpPr>
        <p:spPr>
          <a:xfrm>
            <a:off x="441497" y="384348"/>
            <a:ext cx="6339481"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3.1: BỘ DỮ LIỆU</a:t>
            </a:r>
          </a:p>
        </p:txBody>
      </p:sp>
      <p:sp>
        <p:nvSpPr>
          <p:cNvPr id="6" name="TextBox 6"/>
          <p:cNvSpPr txBox="1"/>
          <p:nvPr/>
        </p:nvSpPr>
        <p:spPr>
          <a:xfrm>
            <a:off x="264568" y="1237316"/>
            <a:ext cx="9437589" cy="9547860"/>
          </a:xfrm>
          <a:prstGeom prst="rect">
            <a:avLst/>
          </a:prstGeom>
        </p:spPr>
        <p:txBody>
          <a:bodyPr lIns="0" tIns="0" rIns="0" bIns="0" rtlCol="0" anchor="t">
            <a:spAutoFit/>
          </a:bodyPr>
          <a:lstStyle/>
          <a:p>
            <a:pPr algn="l">
              <a:lnSpc>
                <a:spcPts val="5099"/>
              </a:lnSpc>
            </a:pPr>
            <a:r>
              <a:rPr lang="en-US" sz="3399" b="1">
                <a:solidFill>
                  <a:srgbClr val="0A0147"/>
                </a:solidFill>
                <a:latin typeface="Inter Bold"/>
                <a:ea typeface="Inter Bold"/>
                <a:cs typeface="Inter Bold"/>
                <a:sym typeface="Inter Bold"/>
              </a:rPr>
              <a:t>Sự khác biệt chính giữa 2 nhóm lành tính và ác tính:</a:t>
            </a:r>
          </a:p>
          <a:p>
            <a:pPr algn="l">
              <a:lnSpc>
                <a:spcPts val="5099"/>
              </a:lnSpc>
            </a:pPr>
            <a:endParaRPr lang="en-US" sz="3399" b="1">
              <a:solidFill>
                <a:srgbClr val="0A0147"/>
              </a:solidFill>
              <a:latin typeface="Inter Bold"/>
              <a:ea typeface="Inter Bold"/>
              <a:cs typeface="Inter Bold"/>
              <a:sym typeface="Inter Bold"/>
            </a:endParaRPr>
          </a:p>
          <a:p>
            <a:pPr marL="734059" lvl="1" indent="-367030" algn="l">
              <a:lnSpc>
                <a:spcPts val="5099"/>
              </a:lnSpc>
              <a:buFont typeface="Arial"/>
              <a:buChar char="•"/>
            </a:pPr>
            <a:r>
              <a:rPr lang="en-US" sz="3399">
                <a:solidFill>
                  <a:srgbClr val="0A0147"/>
                </a:solidFill>
                <a:latin typeface="Inter"/>
                <a:ea typeface="Inter"/>
                <a:cs typeface="Inter"/>
                <a:sym typeface="Inter"/>
              </a:rPr>
              <a:t>Các biểu đồ cho thấy sự khác biệt rõ rệt giữa hai nhóm, đặc biệt ở các đặc trưng như chu vi trung bình, diện tích trung bình và số điểm lõm trung bình, nơi nhóm ác tính có giá trị cao hơn đáng kể.</a:t>
            </a:r>
          </a:p>
          <a:p>
            <a:pPr marL="734059" lvl="1" indent="-367030" algn="l">
              <a:lnSpc>
                <a:spcPts val="5099"/>
              </a:lnSpc>
              <a:buFont typeface="Arial"/>
              <a:buChar char="•"/>
            </a:pPr>
            <a:r>
              <a:rPr lang="en-US" sz="3399">
                <a:solidFill>
                  <a:srgbClr val="0A0147"/>
                </a:solidFill>
                <a:latin typeface="Inter"/>
                <a:ea typeface="Inter"/>
                <a:cs typeface="Inter"/>
                <a:sym typeface="Inter"/>
              </a:rPr>
              <a:t>Sự khác biệt này là cơ sở để áp dụng các thuật toán học máy (như SVM, Random Forest, hoặc Neural Networks) nhằm phân loại và chẩn đoán ung thư vú dựa trên dữ liệu tế bào.</a:t>
            </a:r>
          </a:p>
          <a:p>
            <a:pPr algn="l">
              <a:lnSpc>
                <a:spcPts val="5099"/>
              </a:lnSpc>
            </a:pPr>
            <a:endParaRPr lang="en-US" sz="3399">
              <a:solidFill>
                <a:srgbClr val="0A0147"/>
              </a:solidFill>
              <a:latin typeface="Inter"/>
              <a:ea typeface="Inter"/>
              <a:cs typeface="Inter"/>
              <a:sym typeface="Inter"/>
            </a:endParaRPr>
          </a:p>
          <a:p>
            <a:pPr algn="l">
              <a:lnSpc>
                <a:spcPts val="5099"/>
              </a:lnSpc>
            </a:pPr>
            <a:endParaRPr lang="en-US" sz="3399">
              <a:solidFill>
                <a:srgbClr val="0A0147"/>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5706642" y="9567851"/>
            <a:ext cx="2254662" cy="430987"/>
          </a:xfrm>
          <a:prstGeom prst="rect">
            <a:avLst/>
          </a:prstGeom>
        </p:spPr>
        <p:txBody>
          <a:bodyPr lIns="0" tIns="0" rIns="0" bIns="0" rtlCol="0" anchor="t">
            <a:spAutoFit/>
          </a:bodyPr>
          <a:lstStyle/>
          <a:p>
            <a:pPr marL="0" lvl="0" indent="0" algn="r">
              <a:lnSpc>
                <a:spcPts val="3440"/>
              </a:lnSpc>
              <a:spcBef>
                <a:spcPct val="0"/>
              </a:spcBef>
            </a:pPr>
            <a:r>
              <a:rPr lang="en-US" sz="2820">
                <a:solidFill>
                  <a:srgbClr val="0A0147"/>
                </a:solidFill>
                <a:latin typeface="Inter"/>
                <a:ea typeface="Inter"/>
                <a:cs typeface="Inter"/>
                <a:sym typeface="Inter"/>
              </a:rPr>
              <a:t>9/23</a:t>
            </a:r>
          </a:p>
        </p:txBody>
      </p:sp>
      <p:sp>
        <p:nvSpPr>
          <p:cNvPr id="3" name="TextBox 3"/>
          <p:cNvSpPr txBox="1"/>
          <p:nvPr/>
        </p:nvSpPr>
        <p:spPr>
          <a:xfrm>
            <a:off x="848620" y="636231"/>
            <a:ext cx="8118085" cy="861137"/>
          </a:xfrm>
          <a:prstGeom prst="rect">
            <a:avLst/>
          </a:prstGeom>
        </p:spPr>
        <p:txBody>
          <a:bodyPr lIns="0" tIns="0" rIns="0" bIns="0" rtlCol="0" anchor="t">
            <a:spAutoFit/>
          </a:bodyPr>
          <a:lstStyle/>
          <a:p>
            <a:pPr marL="0" lvl="0" indent="0" algn="l">
              <a:lnSpc>
                <a:spcPts val="6514"/>
              </a:lnSpc>
            </a:pPr>
            <a:r>
              <a:rPr lang="en-US" sz="6204" b="1">
                <a:solidFill>
                  <a:srgbClr val="0A0147"/>
                </a:solidFill>
                <a:latin typeface="Inter Ultra-Bold"/>
                <a:ea typeface="Inter Ultra-Bold"/>
                <a:cs typeface="Inter Ultra-Bold"/>
                <a:sym typeface="Inter Ultra-Bold"/>
              </a:rPr>
              <a:t>3.2: PHƯƠNG PHÁP</a:t>
            </a:r>
          </a:p>
        </p:txBody>
      </p:sp>
      <p:sp>
        <p:nvSpPr>
          <p:cNvPr id="4" name="TextBox 4"/>
          <p:cNvSpPr txBox="1"/>
          <p:nvPr/>
        </p:nvSpPr>
        <p:spPr>
          <a:xfrm>
            <a:off x="848620" y="1840525"/>
            <a:ext cx="12221610" cy="6451432"/>
          </a:xfrm>
          <a:prstGeom prst="rect">
            <a:avLst/>
          </a:prstGeom>
        </p:spPr>
        <p:txBody>
          <a:bodyPr lIns="0" tIns="0" rIns="0" bIns="0" rtlCol="0" anchor="t">
            <a:spAutoFit/>
          </a:bodyPr>
          <a:lstStyle/>
          <a:p>
            <a:pPr marL="738608" lvl="1" indent="-369304" algn="l">
              <a:lnSpc>
                <a:spcPts val="5131"/>
              </a:lnSpc>
              <a:buFont typeface="Arial"/>
              <a:buChar char="•"/>
            </a:pPr>
            <a:r>
              <a:rPr lang="en-US" sz="3421">
                <a:solidFill>
                  <a:srgbClr val="0A0147"/>
                </a:solidFill>
                <a:latin typeface="Inter"/>
                <a:ea typeface="Inter"/>
                <a:cs typeface="Inter"/>
                <a:sym typeface="Inter"/>
              </a:rPr>
              <a:t>Phương pháp được đề xuất sử dụng các thuật toán học máy cụ thể là </a:t>
            </a:r>
            <a:r>
              <a:rPr lang="en-US" sz="3421" b="1">
                <a:solidFill>
                  <a:srgbClr val="0A0147"/>
                </a:solidFill>
                <a:latin typeface="Inter Bold"/>
                <a:ea typeface="Inter Bold"/>
                <a:cs typeface="Inter Bold"/>
                <a:sym typeface="Inter Bold"/>
              </a:rPr>
              <a:t>Linear Discriminant Analysis (LDA)</a:t>
            </a:r>
            <a:r>
              <a:rPr lang="en-US" sz="3421">
                <a:solidFill>
                  <a:srgbClr val="0A0147"/>
                </a:solidFill>
                <a:latin typeface="Inter"/>
                <a:ea typeface="Inter"/>
                <a:cs typeface="Inter"/>
                <a:sym typeface="Inter"/>
              </a:rPr>
              <a:t> để giảm chiều dữ liệu và tập trung vào các đặc trưng quan trọng, sau đó dùng </a:t>
            </a:r>
            <a:r>
              <a:rPr lang="en-US" sz="3421" b="1">
                <a:solidFill>
                  <a:srgbClr val="0A0147"/>
                </a:solidFill>
                <a:latin typeface="Inter Bold"/>
                <a:ea typeface="Inter Bold"/>
                <a:cs typeface="Inter Bold"/>
                <a:sym typeface="Inter Bold"/>
              </a:rPr>
              <a:t>Support Vector Machine (SVM)</a:t>
            </a:r>
            <a:r>
              <a:rPr lang="en-US" sz="3421">
                <a:solidFill>
                  <a:srgbClr val="0A0147"/>
                </a:solidFill>
                <a:latin typeface="Inter"/>
                <a:ea typeface="Inter"/>
                <a:cs typeface="Inter"/>
                <a:sym typeface="Inter"/>
              </a:rPr>
              <a:t> để phân loại các mẫu thành lành tính hay ác tính, tận dụng khả năng tối ưu hóa ranh giới phân cách trong không gian đặc trưng của nó.</a:t>
            </a:r>
          </a:p>
          <a:p>
            <a:pPr marL="738608" lvl="1" indent="-369304" algn="l">
              <a:lnSpc>
                <a:spcPts val="5131"/>
              </a:lnSpc>
              <a:buFont typeface="Arial"/>
              <a:buChar char="•"/>
            </a:pPr>
            <a:r>
              <a:rPr lang="en-US" sz="3421">
                <a:solidFill>
                  <a:srgbClr val="0A0147"/>
                </a:solidFill>
                <a:latin typeface="Inter"/>
                <a:ea typeface="Inter"/>
                <a:cs typeface="Inter"/>
                <a:sym typeface="Inter"/>
              </a:rPr>
              <a:t>Việc kết hợp 2 thuật toán trên để chẩn đoán ung thư trong bộ dữ liệu WDBC đã cho kết quả cao.</a:t>
            </a:r>
          </a:p>
          <a:p>
            <a:pPr algn="l">
              <a:lnSpc>
                <a:spcPts val="5131"/>
              </a:lnSpc>
            </a:pPr>
            <a:r>
              <a:rPr lang="en-US" sz="3421">
                <a:solidFill>
                  <a:srgbClr val="0A0147"/>
                </a:solidFill>
                <a:latin typeface="Inter"/>
                <a:ea typeface="Inter"/>
                <a:cs typeface="Inter"/>
                <a:sym typeface="Inter"/>
              </a:rPr>
              <a:t>→ 2 thuật toán </a:t>
            </a:r>
            <a:r>
              <a:rPr lang="en-US" sz="3421" b="1">
                <a:solidFill>
                  <a:srgbClr val="0A0147"/>
                </a:solidFill>
                <a:latin typeface="Inter Bold"/>
                <a:ea typeface="Inter Bold"/>
                <a:cs typeface="Inter Bold"/>
                <a:sym typeface="Inter Bold"/>
              </a:rPr>
              <a:t>LDA</a:t>
            </a:r>
            <a:r>
              <a:rPr lang="en-US" sz="3421">
                <a:solidFill>
                  <a:srgbClr val="0A0147"/>
                </a:solidFill>
                <a:latin typeface="Inter"/>
                <a:ea typeface="Inter"/>
                <a:cs typeface="Inter"/>
                <a:sym typeface="Inter"/>
              </a:rPr>
              <a:t> và </a:t>
            </a:r>
            <a:r>
              <a:rPr lang="en-US" sz="3421" b="1">
                <a:solidFill>
                  <a:srgbClr val="0A0147"/>
                </a:solidFill>
                <a:latin typeface="Inter Bold"/>
                <a:ea typeface="Inter Bold"/>
                <a:cs typeface="Inter Bold"/>
                <a:sym typeface="Inter Bold"/>
              </a:rPr>
              <a:t>SVM</a:t>
            </a:r>
            <a:r>
              <a:rPr lang="en-US" sz="3421">
                <a:solidFill>
                  <a:srgbClr val="0A0147"/>
                </a:solidFill>
                <a:latin typeface="Inter"/>
                <a:ea typeface="Inter"/>
                <a:cs typeface="Inter"/>
                <a:sym typeface="Inter"/>
              </a:rPr>
              <a:t> được trình bày sau đây.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1970</Words>
  <Application>Microsoft Office PowerPoint</Application>
  <PresentationFormat>Custom</PresentationFormat>
  <Paragraphs>189</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Arimo</vt:lpstr>
      <vt:lpstr>Inter</vt:lpstr>
      <vt:lpstr>Paytone One</vt:lpstr>
      <vt:lpstr>Inter Semi-Bold</vt:lpstr>
      <vt:lpstr>Calibri</vt:lpstr>
      <vt:lpstr>Inter Bold</vt:lpstr>
      <vt:lpstr>Inter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dc:title>
  <cp:lastModifiedBy>Dang Bui</cp:lastModifiedBy>
  <cp:revision>7</cp:revision>
  <dcterms:created xsi:type="dcterms:W3CDTF">2006-08-16T00:00:00Z</dcterms:created>
  <dcterms:modified xsi:type="dcterms:W3CDTF">2025-05-07T02:45:54Z</dcterms:modified>
  <dc:identifier>DAGiECcPjyI</dc:identifier>
</cp:coreProperties>
</file>